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68" r:id="rId1"/>
    <p:sldMasterId id="2147483880" r:id="rId2"/>
    <p:sldMasterId id="2147483892" r:id="rId3"/>
  </p:sldMasterIdLst>
  <p:notesMasterIdLst>
    <p:notesMasterId r:id="rId20"/>
  </p:notesMasterIdLst>
  <p:handoutMasterIdLst>
    <p:handoutMasterId r:id="rId21"/>
  </p:handoutMasterIdLst>
  <p:sldIdLst>
    <p:sldId id="280" r:id="rId4"/>
    <p:sldId id="267" r:id="rId5"/>
    <p:sldId id="268" r:id="rId6"/>
    <p:sldId id="258" r:id="rId7"/>
    <p:sldId id="284" r:id="rId8"/>
    <p:sldId id="259" r:id="rId9"/>
    <p:sldId id="260" r:id="rId10"/>
    <p:sldId id="262" r:id="rId11"/>
    <p:sldId id="263" r:id="rId12"/>
    <p:sldId id="265" r:id="rId13"/>
    <p:sldId id="272" r:id="rId14"/>
    <p:sldId id="273" r:id="rId15"/>
    <p:sldId id="277" r:id="rId16"/>
    <p:sldId id="278" r:id="rId17"/>
    <p:sldId id="285" r:id="rId18"/>
    <p:sldId id="282" r:id="rId19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tepc025" initials="N" lastIdx="1" clrIdx="0">
    <p:extLst>
      <p:ext uri="{19B8F6BF-5375-455C-9EA6-DF929625EA0E}">
        <p15:presenceInfo xmlns:p15="http://schemas.microsoft.com/office/powerpoint/2012/main" userId="S-1-5-21-3996797088-651106367-662952343-1609" providerId="AD"/>
      </p:ext>
    </p:extLst>
  </p:cmAuthor>
  <p:cmAuthor id="2" name="小井戸 洋子" initials="小井戸" lastIdx="0" clrIdx="1">
    <p:extLst>
      <p:ext uri="{19B8F6BF-5375-455C-9EA6-DF929625EA0E}">
        <p15:presenceInfo xmlns:p15="http://schemas.microsoft.com/office/powerpoint/2012/main" userId="184f0e2fd719a16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00000"/>
    <a:srgbClr val="996633"/>
    <a:srgbClr val="CC6600"/>
    <a:srgbClr val="F09788"/>
    <a:srgbClr val="FF3300"/>
    <a:srgbClr val="CC99FF"/>
    <a:srgbClr val="6600FF"/>
    <a:srgbClr val="FF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 autoAdjust="0"/>
    <p:restoredTop sz="81225" autoAdjust="0"/>
  </p:normalViewPr>
  <p:slideViewPr>
    <p:cSldViewPr snapToGrid="0">
      <p:cViewPr varScale="1">
        <p:scale>
          <a:sx n="59" d="100"/>
          <a:sy n="59" d="100"/>
        </p:scale>
        <p:origin x="1626" y="42"/>
      </p:cViewPr>
      <p:guideLst>
        <p:guide orient="horz" pos="2092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1998" y="96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594CCCD9-16C1-48AA-A295-7852ADD5777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8A9B6551-907F-4817-AB13-918D9D75A8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78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9CF23EF2-D56B-45B9-BBB8-60E08AF3BB6C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04F95326-7F68-4CFB-8E9B-FF77EDE00D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72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578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877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378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1330325"/>
            <a:ext cx="5186363" cy="35925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41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78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146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303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891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560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66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95326-7F68-4CFB-8E9B-FF77EDE00D0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629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914C-F307-44FE-91A3-1C349782F3C0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60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2371-597D-4F7F-A4DE-05A84BB65C8D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73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5"/>
            <a:ext cx="6284119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56F4-7C1C-4369-B344-749DA5AFE266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2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4530"/>
            <a:ext cx="7429500" cy="2387600"/>
          </a:xfrm>
        </p:spPr>
        <p:txBody>
          <a:bodyPr anchor="b">
            <a:normAutofit/>
          </a:bodyPr>
          <a:lstStyle>
            <a:lvl1pPr algn="ctr">
              <a:defRPr sz="487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 algn="ctr">
              <a:buNone/>
              <a:defRPr sz="2275"/>
            </a:lvl2pPr>
            <a:lvl3pPr marL="742950" indent="0" algn="ctr">
              <a:buNone/>
              <a:defRPr sz="1950"/>
            </a:lvl3pPr>
            <a:lvl4pPr marL="1114425" indent="0" algn="ctr">
              <a:buNone/>
              <a:defRPr sz="1625"/>
            </a:lvl4pPr>
            <a:lvl5pPr marL="1485900" indent="0" algn="ctr">
              <a:buNone/>
              <a:defRPr sz="1625"/>
            </a:lvl5pPr>
            <a:lvl6pPr marL="1857375" indent="0" algn="ctr">
              <a:buNone/>
              <a:defRPr sz="1625"/>
            </a:lvl6pPr>
            <a:lvl7pPr marL="2228850" indent="0" algn="ctr">
              <a:buNone/>
              <a:defRPr sz="1625"/>
            </a:lvl7pPr>
            <a:lvl8pPr marL="2600325" indent="0" algn="ctr">
              <a:buNone/>
              <a:defRPr sz="1625"/>
            </a:lvl8pPr>
            <a:lvl9pPr marL="2971800" indent="0" algn="ctr">
              <a:buNone/>
              <a:defRPr sz="162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6D78-AD47-4E2A-AAE8-2E8B2B0A9BB5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316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99885-4060-4719-851D-CC5AF90AC1EC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8835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>
            <a:normAutofit/>
          </a:bodyPr>
          <a:lstStyle>
            <a:lvl1pPr>
              <a:defRPr sz="48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6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B427-CD48-4C17-B26C-A66077545E39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35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3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3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122-0D84-469C-B4CE-93497A3E2B43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60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6" y="1681852"/>
            <a:ext cx="4189413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6" y="2507553"/>
            <a:ext cx="4189413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7553"/>
            <a:ext cx="42100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C8D0-42E3-4AA6-A4CB-41ECFEC827D2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06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C1F7D-5795-4F7A-8976-964FCA75C0B0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93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51A8-83B6-45CA-B7B5-C76AE6319BB1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3016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5" y="457203"/>
            <a:ext cx="3194685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1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5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1C12-5EC6-4BB4-BC86-223EB566C1A2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03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214E2-33EF-4F70-8FF7-039565E7C138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3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5" y="457200"/>
            <a:ext cx="3194685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1" y="990600"/>
            <a:ext cx="5014913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5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BD692-51B2-4246-882E-FBB8611641B5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713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C5BB0-2F31-4B2B-B2A2-16AC486D62E2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5563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0362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0365"/>
            <a:ext cx="6284119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3241-D626-4262-BEF4-B765667478F7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414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29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2551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83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153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288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64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13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12423"/>
            <a:ext cx="8543925" cy="2851208"/>
          </a:xfrm>
        </p:spPr>
        <p:txBody>
          <a:bodyPr anchor="b">
            <a:normAutofit/>
          </a:bodyPr>
          <a:lstStyle>
            <a:lvl1pPr>
              <a:defRPr sz="4875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52636"/>
            <a:ext cx="8543925" cy="1500187"/>
          </a:xfrm>
        </p:spPr>
        <p:txBody>
          <a:bodyPr anchor="t">
            <a:normAutofit/>
          </a:bodyPr>
          <a:lstStyle>
            <a:lvl1pPr marL="0" indent="0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75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118-86BE-4FDB-8DC4-3A5F9174F155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6936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537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2884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352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44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666" y="1828803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8803"/>
            <a:ext cx="421005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976EC-0ADF-4872-8A25-1664B00631F5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125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6" y="1681852"/>
            <a:ext cx="4189413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666" y="2507553"/>
            <a:ext cx="4189413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851"/>
            <a:ext cx="421005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7553"/>
            <a:ext cx="421005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77090-7E91-451E-BB37-6065AC572FA9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6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71C5A-ED65-44EF-BD89-604E072C2A2E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6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69BF-6222-4DFB-ACC1-04AD9EE4B1A9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5" y="457203"/>
            <a:ext cx="3194685" cy="1600197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1" y="990600"/>
            <a:ext cx="5014913" cy="4876800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5" y="2057399"/>
            <a:ext cx="319468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A7A4E-D1DC-464A-8010-940DE690C111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160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15" y="457200"/>
            <a:ext cx="3194685" cy="1600200"/>
          </a:xfrm>
        </p:spPr>
        <p:txBody>
          <a:bodyPr anchor="b">
            <a:normAutofit/>
          </a:bodyPr>
          <a:lstStyle>
            <a:lvl1pPr>
              <a:defRPr sz="2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1" y="990600"/>
            <a:ext cx="5014913" cy="4876800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15" y="2057400"/>
            <a:ext cx="319468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300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8A8D-7E12-4DD4-A1D8-171D7D9BDB0E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39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667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7" y="1828803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CC5E24-9A7C-429D-86EA-FD3608E1A772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1741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F7C3E-FD5D-45F8-88EC-3DD8770EA72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90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667" y="365760"/>
            <a:ext cx="854392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667" y="1828803"/>
            <a:ext cx="8543925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6E330B3-D6D7-4EB7-9489-FB538C6B086E}" type="datetime1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1" y="631762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0474" y="6356353"/>
            <a:ext cx="4682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04F7C3E-FD5D-45F8-88EC-3DD8770EA72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997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Wingdings 2" pitchFamily="18" charset="2"/>
        <a:buChar char="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spcBef>
          <a:spcPct val="20000"/>
        </a:spcBef>
        <a:buFont typeface="Wingdings 2" pitchFamily="18" charset="2"/>
        <a:buChar char="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7C73-998E-4309-BAFF-D9AC45457115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389E4-FD81-4E96-A1FD-51C14B0E18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55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15" name="タイトル 1"/>
          <p:cNvSpPr>
            <a:spLocks noGrp="1"/>
          </p:cNvSpPr>
          <p:nvPr>
            <p:ph type="title" idx="4294967295"/>
          </p:nvPr>
        </p:nvSpPr>
        <p:spPr>
          <a:xfrm>
            <a:off x="633799" y="499136"/>
            <a:ext cx="8232000" cy="1976438"/>
          </a:xfrm>
        </p:spPr>
        <p:txBody>
          <a:bodyPr>
            <a:normAutofit/>
          </a:bodyPr>
          <a:lstStyle/>
          <a:p>
            <a:r>
              <a:rPr lang="en-US" altLang="ja-JP" sz="4400" dirty="0">
                <a:latin typeface="Arial Black" panose="020B0A04020102020204" pitchFamily="34" charset="0"/>
              </a:rPr>
              <a:t>Overview of</a:t>
            </a:r>
            <a:br>
              <a:rPr lang="en-US" altLang="ja-JP" sz="4400" dirty="0">
                <a:latin typeface="Arial Black" panose="020B0A04020102020204" pitchFamily="34" charset="0"/>
              </a:rPr>
            </a:br>
            <a:r>
              <a:rPr lang="en-US" altLang="ja-JP" sz="4400" dirty="0">
                <a:latin typeface="Arial Black" panose="020B0A04020102020204" pitchFamily="34" charset="0"/>
              </a:rPr>
              <a:t>Japan’s Consumption Tax</a:t>
            </a:r>
            <a:br>
              <a:rPr lang="en-US" altLang="ja-JP" dirty="0">
                <a:latin typeface="Arial Black" panose="020B0A04020102020204" pitchFamily="34" charset="0"/>
              </a:rPr>
            </a:br>
            <a:endParaRPr kumimoji="1" lang="ja-JP" altLang="en-US" dirty="0">
              <a:latin typeface="Arial Black" panose="020B0A04020102020204" pitchFamily="34" charset="0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46743" y="5742666"/>
            <a:ext cx="3034153" cy="796249"/>
            <a:chOff x="6064847" y="5626986"/>
            <a:chExt cx="3034153" cy="796249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6825621" y="5626986"/>
              <a:ext cx="227337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100" b="1" dirty="0">
                  <a:solidFill>
                    <a:srgbClr val="97B98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TGN Soleil</a:t>
              </a:r>
            </a:p>
            <a:p>
              <a:r>
                <a:rPr lang="en-US" altLang="ja-JP" sz="2100" b="1" dirty="0">
                  <a:solidFill>
                    <a:srgbClr val="97B98D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創英角ﾎﾟｯﾌﾟ体" panose="040B0A00000000000000" pitchFamily="50" charset="-128"/>
                  <a:ea typeface="HGS創英角ﾎﾟｯﾌﾟ体" panose="040B0A00000000000000" pitchFamily="50" charset="-128"/>
                </a:rPr>
                <a:t>Accounting Firm</a:t>
              </a:r>
              <a:endParaRPr lang="ja-JP" altLang="en-US" sz="2100" b="1" dirty="0">
                <a:solidFill>
                  <a:srgbClr val="97B9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endParaRPr>
            </a:p>
          </p:txBody>
        </p:sp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3F48CC"/>
                </a:clrFrom>
                <a:clrTo>
                  <a:srgbClr val="3F48C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4847" y="5693339"/>
              <a:ext cx="837722" cy="729896"/>
            </a:xfrm>
            <a:prstGeom prst="rect">
              <a:avLst/>
            </a:prstGeom>
          </p:spPr>
        </p:pic>
      </p:grpSp>
      <p:sp>
        <p:nvSpPr>
          <p:cNvPr id="20" name="サブタイトル 2"/>
          <p:cNvSpPr txBox="1">
            <a:spLocks/>
          </p:cNvSpPr>
          <p:nvPr/>
        </p:nvSpPr>
        <p:spPr>
          <a:xfrm>
            <a:off x="862399" y="2062672"/>
            <a:ext cx="7170738" cy="7783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85738" indent="-185738" algn="l" defTabSz="742950" rtl="0" eaLnBrk="1" latinLnBrk="0" hangingPunct="1">
              <a:lnSpc>
                <a:spcPct val="90000"/>
              </a:lnSpc>
              <a:spcBef>
                <a:spcPts val="813"/>
              </a:spcBef>
              <a:buFont typeface="Wingdings 2" pitchFamily="18" charset="2"/>
              <a:buChar char=""/>
              <a:defRPr kumimoji="1" sz="22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Wingdings 2" pitchFamily="18" charset="2"/>
              <a:buChar char=""/>
              <a:defRPr kumimoji="1"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2868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Wingdings 2" pitchFamily="18" charset="2"/>
              <a:buChar char=""/>
              <a:defRPr kumimoji="1" sz="16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00163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Wingdings 2" pitchFamily="18" charset="2"/>
              <a:buChar char="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1638" indent="-185738" algn="l" defTabSz="742950" rtl="0" eaLnBrk="1" latinLnBrk="0" hangingPunct="1">
              <a:lnSpc>
                <a:spcPct val="90000"/>
              </a:lnSpc>
              <a:spcBef>
                <a:spcPts val="406"/>
              </a:spcBef>
              <a:buFont typeface="Wingdings 2" pitchFamily="18" charset="2"/>
              <a:buChar char="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43113" indent="-185738" algn="l" defTabSz="7429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14588" indent="-185738" algn="l" defTabSz="7429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6063" indent="-185738" algn="l" defTabSz="7429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57538" indent="-185738" algn="l" defTabSz="7429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kumimoji="1" sz="146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en-US" altLang="ja-JP" sz="3200" dirty="0">
                <a:latin typeface="Arial Black" panose="020B0A04020102020204" pitchFamily="34" charset="0"/>
              </a:rPr>
              <a:t>Impact on your business</a:t>
            </a:r>
          </a:p>
        </p:txBody>
      </p:sp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0A7D7251-43B9-C71D-C2EC-F0D4CDC62F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301" y="2475574"/>
            <a:ext cx="6135699" cy="461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161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11690" y="4333032"/>
            <a:ext cx="3526245" cy="295195"/>
          </a:xfrm>
          <a:prstGeom prst="rect">
            <a:avLst/>
          </a:prstGeom>
        </p:spPr>
      </p:pic>
      <p:sp>
        <p:nvSpPr>
          <p:cNvPr id="19" name="下矢印 18"/>
          <p:cNvSpPr/>
          <p:nvPr/>
        </p:nvSpPr>
        <p:spPr>
          <a:xfrm rot="5400000">
            <a:off x="4621392" y="2878929"/>
            <a:ext cx="403051" cy="4233620"/>
          </a:xfrm>
          <a:prstGeom prst="downArrow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20" name="下矢印 19"/>
          <p:cNvSpPr/>
          <p:nvPr/>
        </p:nvSpPr>
        <p:spPr>
          <a:xfrm rot="3138332">
            <a:off x="2752998" y="3669455"/>
            <a:ext cx="386788" cy="1259590"/>
          </a:xfrm>
          <a:prstGeom prst="downArrow">
            <a:avLst/>
          </a:prstGeom>
          <a:solidFill>
            <a:srgbClr val="FFC00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pSp>
        <p:nvGrpSpPr>
          <p:cNvPr id="23" name="グループ化 22"/>
          <p:cNvGrpSpPr/>
          <p:nvPr/>
        </p:nvGrpSpPr>
        <p:grpSpPr>
          <a:xfrm>
            <a:off x="2927163" y="2136273"/>
            <a:ext cx="973344" cy="712207"/>
            <a:chOff x="3281141" y="1351091"/>
            <a:chExt cx="1197962" cy="876563"/>
          </a:xfrm>
        </p:grpSpPr>
        <p:sp>
          <p:nvSpPr>
            <p:cNvPr id="21" name="正方形/長方形 20"/>
            <p:cNvSpPr/>
            <p:nvPr/>
          </p:nvSpPr>
          <p:spPr>
            <a:xfrm>
              <a:off x="3281141" y="1351091"/>
              <a:ext cx="1178716" cy="87656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374500" y="1474202"/>
              <a:ext cx="1104603" cy="667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63" dirty="0"/>
                <a:t>Domestic</a:t>
              </a:r>
            </a:p>
            <a:p>
              <a:r>
                <a:rPr lang="en-US" altLang="ja-JP" sz="1463" dirty="0"/>
                <a:t>business</a:t>
              </a:r>
              <a:endParaRPr lang="ja-JP" altLang="en-US" sz="1463" dirty="0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413425" y="4372437"/>
            <a:ext cx="1859644" cy="712207"/>
            <a:chOff x="3281141" y="1351091"/>
            <a:chExt cx="1652462" cy="876563"/>
          </a:xfrm>
        </p:grpSpPr>
        <p:sp>
          <p:nvSpPr>
            <p:cNvPr id="25" name="正方形/長方形 24"/>
            <p:cNvSpPr/>
            <p:nvPr/>
          </p:nvSpPr>
          <p:spPr>
            <a:xfrm>
              <a:off x="3281141" y="1351091"/>
              <a:ext cx="1652462" cy="87656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352673" y="1474202"/>
              <a:ext cx="1538708" cy="667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1463" dirty="0"/>
                <a:t>Domestic</a:t>
              </a:r>
            </a:p>
            <a:p>
              <a:r>
                <a:rPr lang="en-US" altLang="ja-JP" sz="1463" dirty="0"/>
                <a:t>consumers/business</a:t>
              </a:r>
              <a:endParaRPr lang="ja-JP" altLang="en-US" sz="1463" dirty="0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348877" y="2901616"/>
            <a:ext cx="3235857" cy="992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63" dirty="0"/>
              <a:t>Electronic commerce , such as supplies</a:t>
            </a:r>
          </a:p>
          <a:p>
            <a:r>
              <a:rPr lang="en-US" altLang="ja-JP" sz="1463" dirty="0"/>
              <a:t>of digital books ,music , and</a:t>
            </a:r>
          </a:p>
          <a:p>
            <a:r>
              <a:rPr lang="en-US" altLang="ja-JP" sz="1463" dirty="0"/>
              <a:t>advertisements , as well as cloud services</a:t>
            </a:r>
            <a:endParaRPr lang="ja-JP" altLang="en-US" sz="1463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367235" y="2569532"/>
            <a:ext cx="3235857" cy="992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63" dirty="0"/>
              <a:t>Electronic commerce , such as supplies</a:t>
            </a:r>
          </a:p>
          <a:p>
            <a:r>
              <a:rPr lang="en-US" altLang="ja-JP" sz="1463" dirty="0"/>
              <a:t>of digital books ,music , and</a:t>
            </a:r>
          </a:p>
          <a:p>
            <a:r>
              <a:rPr lang="en-US" altLang="ja-JP" sz="1463" dirty="0"/>
              <a:t>advertisements , as well as cloud services</a:t>
            </a:r>
            <a:endParaRPr lang="ja-JP" altLang="en-US" sz="1463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8607225" y="2110411"/>
            <a:ext cx="957707" cy="712207"/>
            <a:chOff x="3281141" y="1351091"/>
            <a:chExt cx="1178716" cy="876563"/>
          </a:xfrm>
        </p:grpSpPr>
        <p:sp>
          <p:nvSpPr>
            <p:cNvPr id="30" name="正方形/長方形 29"/>
            <p:cNvSpPr/>
            <p:nvPr/>
          </p:nvSpPr>
          <p:spPr>
            <a:xfrm>
              <a:off x="3281141" y="1351091"/>
              <a:ext cx="1178716" cy="87656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374500" y="1474202"/>
              <a:ext cx="1028289" cy="667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63" dirty="0"/>
                <a:t>Foreign</a:t>
              </a:r>
            </a:p>
            <a:p>
              <a:r>
                <a:rPr lang="en-US" altLang="ja-JP" sz="1463" dirty="0"/>
                <a:t>business</a:t>
              </a:r>
              <a:endParaRPr lang="ja-JP" altLang="en-US" sz="1463" dirty="0"/>
            </a:p>
          </p:txBody>
        </p:sp>
      </p:grpSp>
      <p:grpSp>
        <p:nvGrpSpPr>
          <p:cNvPr id="37" name="グループ化 36"/>
          <p:cNvGrpSpPr/>
          <p:nvPr/>
        </p:nvGrpSpPr>
        <p:grpSpPr>
          <a:xfrm>
            <a:off x="7672899" y="4054705"/>
            <a:ext cx="1234343" cy="1234343"/>
            <a:chOff x="9170617" y="3017071"/>
            <a:chExt cx="1519191" cy="1519191"/>
          </a:xfrm>
        </p:grpSpPr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0617" y="3017071"/>
              <a:ext cx="1519191" cy="1519191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8308" y="3415941"/>
              <a:ext cx="564299" cy="564299"/>
            </a:xfrm>
            <a:prstGeom prst="rect">
              <a:avLst/>
            </a:prstGeom>
          </p:spPr>
        </p:pic>
      </p:grpSp>
      <p:grpSp>
        <p:nvGrpSpPr>
          <p:cNvPr id="38" name="グループ化 37"/>
          <p:cNvGrpSpPr/>
          <p:nvPr/>
        </p:nvGrpSpPr>
        <p:grpSpPr>
          <a:xfrm>
            <a:off x="3439538" y="2864084"/>
            <a:ext cx="1234343" cy="1234343"/>
            <a:chOff x="9170617" y="3017071"/>
            <a:chExt cx="1519191" cy="1519191"/>
          </a:xfrm>
        </p:grpSpPr>
        <p:pic>
          <p:nvPicPr>
            <p:cNvPr id="39" name="図 38"/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0617" y="3017071"/>
              <a:ext cx="1519191" cy="1519191"/>
            </a:xfrm>
            <a:prstGeom prst="rect">
              <a:avLst/>
            </a:prstGeom>
          </p:spPr>
        </p:pic>
        <p:pic>
          <p:nvPicPr>
            <p:cNvPr id="40" name="図 39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98308" y="3415941"/>
              <a:ext cx="564299" cy="564299"/>
            </a:xfrm>
            <a:prstGeom prst="rect">
              <a:avLst/>
            </a:prstGeom>
          </p:spPr>
        </p:pic>
      </p:grpSp>
      <p:pic>
        <p:nvPicPr>
          <p:cNvPr id="41" name="図 40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88" y="5070324"/>
            <a:ext cx="1334549" cy="1334549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35" y="5212757"/>
            <a:ext cx="1030993" cy="1030993"/>
          </a:xfrm>
          <a:prstGeom prst="rect">
            <a:avLst/>
          </a:prstGeom>
        </p:spPr>
      </p:pic>
      <p:sp>
        <p:nvSpPr>
          <p:cNvPr id="46" name="角丸四角形吹き出し 45"/>
          <p:cNvSpPr/>
          <p:nvPr/>
        </p:nvSpPr>
        <p:spPr>
          <a:xfrm>
            <a:off x="3321463" y="4009809"/>
            <a:ext cx="1352416" cy="387939"/>
          </a:xfrm>
          <a:prstGeom prst="wedgeRoundRectCallout">
            <a:avLst>
              <a:gd name="adj1" fmla="val -62034"/>
              <a:gd name="adj2" fmla="val -31818"/>
              <a:gd name="adj3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/>
              <a:t>Co</a:t>
            </a:r>
            <a:endParaRPr lang="ja-JP" altLang="en-US" sz="1463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384223" y="4053736"/>
            <a:ext cx="1266822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63" b="1" u="sng" dirty="0" err="1"/>
              <a:t>CTax</a:t>
            </a:r>
            <a:r>
              <a:rPr lang="en-US" altLang="ja-JP" sz="1463" b="1" u="sng" dirty="0"/>
              <a:t> is levied.</a:t>
            </a:r>
            <a:endParaRPr lang="ja-JP" altLang="en-US" sz="1463" b="1" u="sng" dirty="0"/>
          </a:p>
        </p:txBody>
      </p:sp>
      <p:grpSp>
        <p:nvGrpSpPr>
          <p:cNvPr id="53" name="グループ化 52"/>
          <p:cNvGrpSpPr/>
          <p:nvPr/>
        </p:nvGrpSpPr>
        <p:grpSpPr>
          <a:xfrm>
            <a:off x="2308049" y="3618829"/>
            <a:ext cx="1340689" cy="1218540"/>
            <a:chOff x="2840673" y="3662633"/>
            <a:chExt cx="1650079" cy="1499741"/>
          </a:xfrm>
        </p:grpSpPr>
        <p:pic>
          <p:nvPicPr>
            <p:cNvPr id="43" name="図 4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673" y="3662633"/>
              <a:ext cx="772626" cy="772626"/>
            </a:xfrm>
            <a:prstGeom prst="rect">
              <a:avLst/>
            </a:prstGeom>
          </p:spPr>
        </p:pic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8348" y="4529863"/>
              <a:ext cx="632511" cy="632511"/>
            </a:xfrm>
            <a:prstGeom prst="rect">
              <a:avLst/>
            </a:prstGeom>
          </p:spPr>
        </p:pic>
        <p:pic>
          <p:nvPicPr>
            <p:cNvPr id="48" name="図 47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4690" y="4656399"/>
              <a:ext cx="336062" cy="336062"/>
            </a:xfrm>
            <a:prstGeom prst="rect">
              <a:avLst/>
            </a:prstGeom>
          </p:spPr>
        </p:pic>
      </p:grpSp>
      <p:grpSp>
        <p:nvGrpSpPr>
          <p:cNvPr id="54" name="グループ化 53"/>
          <p:cNvGrpSpPr/>
          <p:nvPr/>
        </p:nvGrpSpPr>
        <p:grpSpPr>
          <a:xfrm>
            <a:off x="5952204" y="4236821"/>
            <a:ext cx="868864" cy="1200917"/>
            <a:chOff x="2840673" y="3662633"/>
            <a:chExt cx="1069371" cy="1478052"/>
          </a:xfrm>
        </p:grpSpPr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673" y="3662633"/>
              <a:ext cx="772626" cy="772626"/>
            </a:xfrm>
            <a:prstGeom prst="rect">
              <a:avLst/>
            </a:prstGeom>
          </p:spPr>
        </p:pic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134" y="4508174"/>
              <a:ext cx="632511" cy="632511"/>
            </a:xfrm>
            <a:prstGeom prst="rect">
              <a:avLst/>
            </a:prstGeom>
          </p:spPr>
        </p:pic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10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3982" y="4382240"/>
              <a:ext cx="336062" cy="336062"/>
            </a:xfrm>
            <a:prstGeom prst="rect">
              <a:avLst/>
            </a:prstGeom>
          </p:spPr>
        </p:pic>
      </p:grp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9</a:t>
            </a:fld>
            <a:endParaRPr kumimoji="1" lang="ja-JP" altLang="en-US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5B68C89D-37E6-4B06-BC38-A6F828FDD319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39807D42-C46F-4336-945E-DB073E9B0AA4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9FC6670E-D3B3-4F76-A06D-1199AD97EA66}"/>
              </a:ext>
            </a:extLst>
          </p:cNvPr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8D5F9800-C327-46AD-BAF7-4FD8CAB371FC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5EF9ACC3-D6B6-46DF-8025-458E8294AB1F}"/>
                </a:ext>
              </a:extLst>
            </p:cNvPr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b="1" dirty="0" err="1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Ctax</a:t>
              </a:r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 on cross-border supplies of services</a:t>
              </a:r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ADFE104D-8B0D-40BE-BFA1-DBE85CDA6651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7C0DCED1-0A7F-4B57-8FD2-3F848F4FE869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66" name="円/楕円 38">
                  <a:extLst>
                    <a:ext uri="{FF2B5EF4-FFF2-40B4-BE49-F238E27FC236}">
                      <a16:creationId xmlns:a16="http://schemas.microsoft.com/office/drawing/2014/main" id="{A4218081-022E-4DF3-AB19-315D7325B09D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円/楕円 39">
                  <a:extLst>
                    <a:ext uri="{FF2B5EF4-FFF2-40B4-BE49-F238E27FC236}">
                      <a16:creationId xmlns:a16="http://schemas.microsoft.com/office/drawing/2014/main" id="{B3C434A5-8209-4C52-BB8C-B791D97662F3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円/楕円 40">
                  <a:extLst>
                    <a:ext uri="{FF2B5EF4-FFF2-40B4-BE49-F238E27FC236}">
                      <a16:creationId xmlns:a16="http://schemas.microsoft.com/office/drawing/2014/main" id="{52968798-90F1-4843-988A-BB8846D60C8A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DC8571-52E0-4C18-8B51-AD30C1A013A7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Ⅳ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１</a:t>
                </a:r>
              </a:p>
            </p:txBody>
          </p:sp>
        </p:grpSp>
      </p:grp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67C60DB8-3A52-4E4E-B378-EA5D4DB0BF84}"/>
              </a:ext>
            </a:extLst>
          </p:cNvPr>
          <p:cNvSpPr/>
          <p:nvPr/>
        </p:nvSpPr>
        <p:spPr>
          <a:xfrm>
            <a:off x="628903" y="1823675"/>
            <a:ext cx="1355915" cy="788175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 Black" panose="020B0A04020102020204" pitchFamily="34" charset="0"/>
              </a:rPr>
              <a:t>Japan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CB68A9BA-EF2E-4E6A-85F2-FC46D24A7A4C}"/>
              </a:ext>
            </a:extLst>
          </p:cNvPr>
          <p:cNvSpPr/>
          <p:nvPr/>
        </p:nvSpPr>
        <p:spPr>
          <a:xfrm>
            <a:off x="7082759" y="1817475"/>
            <a:ext cx="1355915" cy="78817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Arial Black" panose="020B0A04020102020204" pitchFamily="34" charset="0"/>
              </a:rPr>
              <a:t>Abroad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DFF02D9C-EAF6-4934-8F68-9644981390FF}"/>
              </a:ext>
            </a:extLst>
          </p:cNvPr>
          <p:cNvSpPr/>
          <p:nvPr/>
        </p:nvSpPr>
        <p:spPr>
          <a:xfrm>
            <a:off x="4670474" y="2110411"/>
            <a:ext cx="692628" cy="476775"/>
          </a:xfrm>
          <a:prstGeom prst="down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878B05E-2EB6-4E45-B7B6-313C445A538B}"/>
              </a:ext>
            </a:extLst>
          </p:cNvPr>
          <p:cNvSpPr txBox="1"/>
          <p:nvPr/>
        </p:nvSpPr>
        <p:spPr>
          <a:xfrm>
            <a:off x="3928050" y="1584709"/>
            <a:ext cx="2210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National border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74005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11690" y="4042752"/>
            <a:ext cx="3526245" cy="295195"/>
          </a:xfrm>
          <a:prstGeom prst="rect">
            <a:avLst/>
          </a:prstGeom>
        </p:spPr>
      </p:pic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10</a:t>
            </a:fld>
            <a:endParaRPr kumimoji="1" lang="ja-JP" altLang="en-US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5B68C89D-37E6-4B06-BC38-A6F828FDD319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39807D42-C46F-4336-945E-DB073E9B0AA4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9FC6670E-D3B3-4F76-A06D-1199AD97EA66}"/>
              </a:ext>
            </a:extLst>
          </p:cNvPr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8D5F9800-C327-46AD-BAF7-4FD8CAB371FC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5EF9ACC3-D6B6-46DF-8025-458E8294AB1F}"/>
                </a:ext>
              </a:extLst>
            </p:cNvPr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Rule for “B2B”</a:t>
              </a:r>
            </a:p>
            <a:p>
              <a:pPr algn="ctr"/>
              <a:r>
                <a:rPr lang="en-US" altLang="ja-JP" sz="20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~Reverse Charge mechanism</a:t>
              </a:r>
              <a:endParaRPr kumimoji="1" lang="ja-JP" altLang="en-US" sz="20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ADFE104D-8B0D-40BE-BFA1-DBE85CDA6651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7C0DCED1-0A7F-4B57-8FD2-3F848F4FE869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66" name="円/楕円 38">
                  <a:extLst>
                    <a:ext uri="{FF2B5EF4-FFF2-40B4-BE49-F238E27FC236}">
                      <a16:creationId xmlns:a16="http://schemas.microsoft.com/office/drawing/2014/main" id="{A4218081-022E-4DF3-AB19-315D7325B09D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円/楕円 39">
                  <a:extLst>
                    <a:ext uri="{FF2B5EF4-FFF2-40B4-BE49-F238E27FC236}">
                      <a16:creationId xmlns:a16="http://schemas.microsoft.com/office/drawing/2014/main" id="{B3C434A5-8209-4C52-BB8C-B791D97662F3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円/楕円 40">
                  <a:extLst>
                    <a:ext uri="{FF2B5EF4-FFF2-40B4-BE49-F238E27FC236}">
                      <a16:creationId xmlns:a16="http://schemas.microsoft.com/office/drawing/2014/main" id="{52968798-90F1-4843-988A-BB8846D60C8A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DC8571-52E0-4C18-8B51-AD30C1A013A7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Ⅳ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２</a:t>
                </a:r>
              </a:p>
            </p:txBody>
          </p:sp>
        </p:grpSp>
      </p:grp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CB68A9BA-EF2E-4E6A-85F2-FC46D24A7A4C}"/>
              </a:ext>
            </a:extLst>
          </p:cNvPr>
          <p:cNvSpPr/>
          <p:nvPr/>
        </p:nvSpPr>
        <p:spPr>
          <a:xfrm>
            <a:off x="7097714" y="1420253"/>
            <a:ext cx="1800000" cy="1620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Arial Black" panose="020B0A04020102020204" pitchFamily="34" charset="0"/>
              </a:rPr>
              <a:t>Abroad</a:t>
            </a:r>
          </a:p>
          <a:p>
            <a:pPr algn="ctr"/>
            <a:r>
              <a:rPr kumimoji="1" lang="en-US" altLang="ja-JP" dirty="0">
                <a:latin typeface="Arial Black" panose="020B0A04020102020204" pitchFamily="34" charset="0"/>
              </a:rPr>
              <a:t>Suppliers</a:t>
            </a:r>
          </a:p>
          <a:p>
            <a:pPr algn="ctr"/>
            <a:endParaRPr lang="en-US" altLang="ja-JP" dirty="0">
              <a:latin typeface="Arial Black" panose="020B0A04020102020204" pitchFamily="34" charset="0"/>
            </a:endParaRPr>
          </a:p>
          <a:p>
            <a:pPr algn="ctr"/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DFF02D9C-EAF6-4934-8F68-9644981390FF}"/>
              </a:ext>
            </a:extLst>
          </p:cNvPr>
          <p:cNvSpPr/>
          <p:nvPr/>
        </p:nvSpPr>
        <p:spPr>
          <a:xfrm>
            <a:off x="4597904" y="1975941"/>
            <a:ext cx="692628" cy="476775"/>
          </a:xfrm>
          <a:prstGeom prst="down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878B05E-2EB6-4E45-B7B6-313C445A538B}"/>
              </a:ext>
            </a:extLst>
          </p:cNvPr>
          <p:cNvSpPr txBox="1"/>
          <p:nvPr/>
        </p:nvSpPr>
        <p:spPr>
          <a:xfrm>
            <a:off x="3928050" y="1584709"/>
            <a:ext cx="2210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National border</a:t>
            </a:r>
            <a:endParaRPr kumimoji="1" lang="ja-JP" altLang="en-US" sz="2400" b="1" dirty="0"/>
          </a:p>
        </p:txBody>
      </p:sp>
      <p:sp>
        <p:nvSpPr>
          <p:cNvPr id="71" name="四角形: 角を丸くする 14">
            <a:extLst>
              <a:ext uri="{FF2B5EF4-FFF2-40B4-BE49-F238E27FC236}">
                <a16:creationId xmlns:a16="http://schemas.microsoft.com/office/drawing/2014/main" id="{67C60DB8-3A52-4E4E-B378-EA5D4DB0BF84}"/>
              </a:ext>
            </a:extLst>
          </p:cNvPr>
          <p:cNvSpPr/>
          <p:nvPr/>
        </p:nvSpPr>
        <p:spPr>
          <a:xfrm>
            <a:off x="3953352" y="4408930"/>
            <a:ext cx="2160000" cy="1440000"/>
          </a:xfrm>
          <a:prstGeom prst="roundRect">
            <a:avLst/>
          </a:prstGeom>
          <a:solidFill>
            <a:schemeClr val="bg1"/>
          </a:solidFill>
          <a:ln w="60325" cmpd="thickThin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accent5"/>
                </a:solidFill>
                <a:latin typeface="Arial Black" panose="020B0A04020102020204" pitchFamily="34" charset="0"/>
              </a:rPr>
              <a:t>Price</a:t>
            </a:r>
            <a:r>
              <a:rPr lang="ja-JP" altLang="en-US" dirty="0">
                <a:solidFill>
                  <a:schemeClr val="accent5"/>
                </a:solidFill>
                <a:latin typeface="Arial Black" panose="020B0A04020102020204" pitchFamily="34" charset="0"/>
              </a:rPr>
              <a:t>　　</a:t>
            </a:r>
            <a:r>
              <a:rPr lang="en-US" altLang="ja-JP" dirty="0">
                <a:solidFill>
                  <a:schemeClr val="accent5"/>
                </a:solidFill>
                <a:latin typeface="Arial Black" panose="020B0A04020102020204" pitchFamily="34" charset="0"/>
              </a:rPr>
              <a:t>100</a:t>
            </a:r>
          </a:p>
          <a:p>
            <a:pPr algn="ctr"/>
            <a:r>
              <a:rPr kumimoji="1" lang="en-US" altLang="ja-JP" u="sng" dirty="0" err="1">
                <a:solidFill>
                  <a:schemeClr val="accent5"/>
                </a:solidFill>
                <a:latin typeface="Arial Black" panose="020B0A04020102020204" pitchFamily="34" charset="0"/>
              </a:rPr>
              <a:t>Ctax</a:t>
            </a:r>
            <a:r>
              <a:rPr kumimoji="1" lang="ja-JP" altLang="en-US" u="sng" dirty="0">
                <a:solidFill>
                  <a:schemeClr val="accent5"/>
                </a:solidFill>
                <a:latin typeface="Arial Black" panose="020B0A04020102020204" pitchFamily="34" charset="0"/>
              </a:rPr>
              <a:t>　　　　　</a:t>
            </a:r>
            <a:r>
              <a:rPr kumimoji="1" lang="en-US" altLang="ja-JP" u="sng" dirty="0">
                <a:solidFill>
                  <a:schemeClr val="accent5"/>
                </a:solidFill>
                <a:latin typeface="Arial Black" panose="020B0A04020102020204" pitchFamily="34" charset="0"/>
              </a:rPr>
              <a:t>-</a:t>
            </a:r>
          </a:p>
          <a:p>
            <a:pPr algn="ctr"/>
            <a:r>
              <a:rPr lang="en-US" altLang="ja-JP" u="dbl" dirty="0">
                <a:solidFill>
                  <a:schemeClr val="accent5"/>
                </a:solidFill>
                <a:latin typeface="Arial Black" panose="020B0A04020102020204" pitchFamily="34" charset="0"/>
              </a:rPr>
              <a:t>Total</a:t>
            </a:r>
            <a:r>
              <a:rPr lang="ja-JP" altLang="en-US" u="dbl" dirty="0">
                <a:solidFill>
                  <a:schemeClr val="accent5"/>
                </a:solidFill>
                <a:latin typeface="Arial Black" panose="020B0A04020102020204" pitchFamily="34" charset="0"/>
              </a:rPr>
              <a:t>　　</a:t>
            </a:r>
            <a:r>
              <a:rPr lang="en-US" altLang="ja-JP" u="dbl" dirty="0">
                <a:solidFill>
                  <a:schemeClr val="accent5"/>
                </a:solidFill>
                <a:latin typeface="Arial Black" panose="020B0A04020102020204" pitchFamily="34" charset="0"/>
              </a:rPr>
              <a:t>100</a:t>
            </a:r>
            <a:endParaRPr kumimoji="1" lang="ja-JP" altLang="en-US" u="dbl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72" name="円/楕円 71"/>
          <p:cNvSpPr/>
          <p:nvPr/>
        </p:nvSpPr>
        <p:spPr>
          <a:xfrm>
            <a:off x="7715136" y="2347998"/>
            <a:ext cx="612000" cy="61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33781" y="3422365"/>
            <a:ext cx="20429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Clear</a:t>
            </a:r>
            <a:r>
              <a:rPr lang="en-US" altLang="ja-JP" b="1" dirty="0"/>
              <a:t> that they are</a:t>
            </a:r>
          </a:p>
          <a:p>
            <a:r>
              <a:rPr lang="en-US" altLang="ja-JP" b="1" dirty="0"/>
              <a:t>Business customers</a:t>
            </a:r>
            <a:endParaRPr lang="ja-JP" altLang="en-US" b="1" dirty="0"/>
          </a:p>
        </p:txBody>
      </p:sp>
      <p:sp>
        <p:nvSpPr>
          <p:cNvPr id="74" name="角丸四角形吹き出し 73"/>
          <p:cNvSpPr/>
          <p:nvPr/>
        </p:nvSpPr>
        <p:spPr>
          <a:xfrm>
            <a:off x="7496590" y="3321050"/>
            <a:ext cx="1352416" cy="1044000"/>
          </a:xfrm>
          <a:custGeom>
            <a:avLst/>
            <a:gdLst>
              <a:gd name="connsiteX0" fmla="*/ 0 w 1352416"/>
              <a:gd name="connsiteY0" fmla="*/ 64658 h 387939"/>
              <a:gd name="connsiteX1" fmla="*/ 64658 w 1352416"/>
              <a:gd name="connsiteY1" fmla="*/ 0 h 387939"/>
              <a:gd name="connsiteX2" fmla="*/ 225403 w 1352416"/>
              <a:gd name="connsiteY2" fmla="*/ 0 h 387939"/>
              <a:gd name="connsiteX3" fmla="*/ 402033 w 1352416"/>
              <a:gd name="connsiteY3" fmla="*/ -158066 h 387939"/>
              <a:gd name="connsiteX4" fmla="*/ 563507 w 1352416"/>
              <a:gd name="connsiteY4" fmla="*/ 0 h 387939"/>
              <a:gd name="connsiteX5" fmla="*/ 1287758 w 1352416"/>
              <a:gd name="connsiteY5" fmla="*/ 0 h 387939"/>
              <a:gd name="connsiteX6" fmla="*/ 1352416 w 1352416"/>
              <a:gd name="connsiteY6" fmla="*/ 64658 h 387939"/>
              <a:gd name="connsiteX7" fmla="*/ 1352416 w 1352416"/>
              <a:gd name="connsiteY7" fmla="*/ 64657 h 387939"/>
              <a:gd name="connsiteX8" fmla="*/ 1352416 w 1352416"/>
              <a:gd name="connsiteY8" fmla="*/ 64657 h 387939"/>
              <a:gd name="connsiteX9" fmla="*/ 1352416 w 1352416"/>
              <a:gd name="connsiteY9" fmla="*/ 161641 h 387939"/>
              <a:gd name="connsiteX10" fmla="*/ 1352416 w 1352416"/>
              <a:gd name="connsiteY10" fmla="*/ 323281 h 387939"/>
              <a:gd name="connsiteX11" fmla="*/ 1287758 w 1352416"/>
              <a:gd name="connsiteY11" fmla="*/ 387939 h 387939"/>
              <a:gd name="connsiteX12" fmla="*/ 563507 w 1352416"/>
              <a:gd name="connsiteY12" fmla="*/ 387939 h 387939"/>
              <a:gd name="connsiteX13" fmla="*/ 225403 w 1352416"/>
              <a:gd name="connsiteY13" fmla="*/ 387939 h 387939"/>
              <a:gd name="connsiteX14" fmla="*/ 225403 w 1352416"/>
              <a:gd name="connsiteY14" fmla="*/ 387939 h 387939"/>
              <a:gd name="connsiteX15" fmla="*/ 64658 w 1352416"/>
              <a:gd name="connsiteY15" fmla="*/ 387939 h 387939"/>
              <a:gd name="connsiteX16" fmla="*/ 0 w 1352416"/>
              <a:gd name="connsiteY16" fmla="*/ 323281 h 387939"/>
              <a:gd name="connsiteX17" fmla="*/ 0 w 1352416"/>
              <a:gd name="connsiteY17" fmla="*/ 161641 h 387939"/>
              <a:gd name="connsiteX18" fmla="*/ 0 w 1352416"/>
              <a:gd name="connsiteY18" fmla="*/ 64657 h 387939"/>
              <a:gd name="connsiteX19" fmla="*/ 0 w 1352416"/>
              <a:gd name="connsiteY19" fmla="*/ 64657 h 387939"/>
              <a:gd name="connsiteX20" fmla="*/ 0 w 1352416"/>
              <a:gd name="connsiteY20" fmla="*/ 64658 h 387939"/>
              <a:gd name="connsiteX0" fmla="*/ 0 w 1352416"/>
              <a:gd name="connsiteY0" fmla="*/ 222724 h 546005"/>
              <a:gd name="connsiteX1" fmla="*/ 64658 w 1352416"/>
              <a:gd name="connsiteY1" fmla="*/ 158066 h 546005"/>
              <a:gd name="connsiteX2" fmla="*/ 225403 w 1352416"/>
              <a:gd name="connsiteY2" fmla="*/ 158066 h 546005"/>
              <a:gd name="connsiteX3" fmla="*/ 402033 w 1352416"/>
              <a:gd name="connsiteY3" fmla="*/ 0 h 546005"/>
              <a:gd name="connsiteX4" fmla="*/ 489688 w 1352416"/>
              <a:gd name="connsiteY4" fmla="*/ 158066 h 546005"/>
              <a:gd name="connsiteX5" fmla="*/ 1287758 w 1352416"/>
              <a:gd name="connsiteY5" fmla="*/ 158066 h 546005"/>
              <a:gd name="connsiteX6" fmla="*/ 1352416 w 1352416"/>
              <a:gd name="connsiteY6" fmla="*/ 222724 h 546005"/>
              <a:gd name="connsiteX7" fmla="*/ 1352416 w 1352416"/>
              <a:gd name="connsiteY7" fmla="*/ 222723 h 546005"/>
              <a:gd name="connsiteX8" fmla="*/ 1352416 w 1352416"/>
              <a:gd name="connsiteY8" fmla="*/ 222723 h 546005"/>
              <a:gd name="connsiteX9" fmla="*/ 1352416 w 1352416"/>
              <a:gd name="connsiteY9" fmla="*/ 319707 h 546005"/>
              <a:gd name="connsiteX10" fmla="*/ 1352416 w 1352416"/>
              <a:gd name="connsiteY10" fmla="*/ 481347 h 546005"/>
              <a:gd name="connsiteX11" fmla="*/ 1287758 w 1352416"/>
              <a:gd name="connsiteY11" fmla="*/ 546005 h 546005"/>
              <a:gd name="connsiteX12" fmla="*/ 563507 w 1352416"/>
              <a:gd name="connsiteY12" fmla="*/ 546005 h 546005"/>
              <a:gd name="connsiteX13" fmla="*/ 225403 w 1352416"/>
              <a:gd name="connsiteY13" fmla="*/ 546005 h 546005"/>
              <a:gd name="connsiteX14" fmla="*/ 225403 w 1352416"/>
              <a:gd name="connsiteY14" fmla="*/ 546005 h 546005"/>
              <a:gd name="connsiteX15" fmla="*/ 64658 w 1352416"/>
              <a:gd name="connsiteY15" fmla="*/ 546005 h 546005"/>
              <a:gd name="connsiteX16" fmla="*/ 0 w 1352416"/>
              <a:gd name="connsiteY16" fmla="*/ 481347 h 546005"/>
              <a:gd name="connsiteX17" fmla="*/ 0 w 1352416"/>
              <a:gd name="connsiteY17" fmla="*/ 319707 h 546005"/>
              <a:gd name="connsiteX18" fmla="*/ 0 w 1352416"/>
              <a:gd name="connsiteY18" fmla="*/ 222723 h 546005"/>
              <a:gd name="connsiteX19" fmla="*/ 0 w 1352416"/>
              <a:gd name="connsiteY19" fmla="*/ 222723 h 546005"/>
              <a:gd name="connsiteX20" fmla="*/ 0 w 1352416"/>
              <a:gd name="connsiteY20" fmla="*/ 222724 h 546005"/>
              <a:gd name="connsiteX0" fmla="*/ 0 w 1352416"/>
              <a:gd name="connsiteY0" fmla="*/ 222724 h 546005"/>
              <a:gd name="connsiteX1" fmla="*/ 64658 w 1352416"/>
              <a:gd name="connsiteY1" fmla="*/ 158066 h 546005"/>
              <a:gd name="connsiteX2" fmla="*/ 325416 w 1352416"/>
              <a:gd name="connsiteY2" fmla="*/ 158066 h 546005"/>
              <a:gd name="connsiteX3" fmla="*/ 402033 w 1352416"/>
              <a:gd name="connsiteY3" fmla="*/ 0 h 546005"/>
              <a:gd name="connsiteX4" fmla="*/ 489688 w 1352416"/>
              <a:gd name="connsiteY4" fmla="*/ 158066 h 546005"/>
              <a:gd name="connsiteX5" fmla="*/ 1287758 w 1352416"/>
              <a:gd name="connsiteY5" fmla="*/ 158066 h 546005"/>
              <a:gd name="connsiteX6" fmla="*/ 1352416 w 1352416"/>
              <a:gd name="connsiteY6" fmla="*/ 222724 h 546005"/>
              <a:gd name="connsiteX7" fmla="*/ 1352416 w 1352416"/>
              <a:gd name="connsiteY7" fmla="*/ 222723 h 546005"/>
              <a:gd name="connsiteX8" fmla="*/ 1352416 w 1352416"/>
              <a:gd name="connsiteY8" fmla="*/ 222723 h 546005"/>
              <a:gd name="connsiteX9" fmla="*/ 1352416 w 1352416"/>
              <a:gd name="connsiteY9" fmla="*/ 319707 h 546005"/>
              <a:gd name="connsiteX10" fmla="*/ 1352416 w 1352416"/>
              <a:gd name="connsiteY10" fmla="*/ 481347 h 546005"/>
              <a:gd name="connsiteX11" fmla="*/ 1287758 w 1352416"/>
              <a:gd name="connsiteY11" fmla="*/ 546005 h 546005"/>
              <a:gd name="connsiteX12" fmla="*/ 563507 w 1352416"/>
              <a:gd name="connsiteY12" fmla="*/ 546005 h 546005"/>
              <a:gd name="connsiteX13" fmla="*/ 225403 w 1352416"/>
              <a:gd name="connsiteY13" fmla="*/ 546005 h 546005"/>
              <a:gd name="connsiteX14" fmla="*/ 225403 w 1352416"/>
              <a:gd name="connsiteY14" fmla="*/ 546005 h 546005"/>
              <a:gd name="connsiteX15" fmla="*/ 64658 w 1352416"/>
              <a:gd name="connsiteY15" fmla="*/ 546005 h 546005"/>
              <a:gd name="connsiteX16" fmla="*/ 0 w 1352416"/>
              <a:gd name="connsiteY16" fmla="*/ 481347 h 546005"/>
              <a:gd name="connsiteX17" fmla="*/ 0 w 1352416"/>
              <a:gd name="connsiteY17" fmla="*/ 319707 h 546005"/>
              <a:gd name="connsiteX18" fmla="*/ 0 w 1352416"/>
              <a:gd name="connsiteY18" fmla="*/ 222723 h 546005"/>
              <a:gd name="connsiteX19" fmla="*/ 0 w 1352416"/>
              <a:gd name="connsiteY19" fmla="*/ 222723 h 546005"/>
              <a:gd name="connsiteX20" fmla="*/ 0 w 1352416"/>
              <a:gd name="connsiteY20" fmla="*/ 222724 h 54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52416" h="546005">
                <a:moveTo>
                  <a:pt x="0" y="222724"/>
                </a:moveTo>
                <a:cubicBezTo>
                  <a:pt x="0" y="187014"/>
                  <a:pt x="28948" y="158066"/>
                  <a:pt x="64658" y="158066"/>
                </a:cubicBezTo>
                <a:lnTo>
                  <a:pt x="325416" y="158066"/>
                </a:lnTo>
                <a:lnTo>
                  <a:pt x="402033" y="0"/>
                </a:lnTo>
                <a:lnTo>
                  <a:pt x="489688" y="158066"/>
                </a:lnTo>
                <a:lnTo>
                  <a:pt x="1287758" y="158066"/>
                </a:lnTo>
                <a:cubicBezTo>
                  <a:pt x="1323468" y="158066"/>
                  <a:pt x="1352416" y="187014"/>
                  <a:pt x="1352416" y="222724"/>
                </a:cubicBezTo>
                <a:lnTo>
                  <a:pt x="1352416" y="222723"/>
                </a:lnTo>
                <a:lnTo>
                  <a:pt x="1352416" y="222723"/>
                </a:lnTo>
                <a:lnTo>
                  <a:pt x="1352416" y="319707"/>
                </a:lnTo>
                <a:lnTo>
                  <a:pt x="1352416" y="481347"/>
                </a:lnTo>
                <a:cubicBezTo>
                  <a:pt x="1352416" y="517057"/>
                  <a:pt x="1323468" y="546005"/>
                  <a:pt x="1287758" y="546005"/>
                </a:cubicBezTo>
                <a:lnTo>
                  <a:pt x="563507" y="546005"/>
                </a:lnTo>
                <a:lnTo>
                  <a:pt x="225403" y="546005"/>
                </a:lnTo>
                <a:lnTo>
                  <a:pt x="225403" y="546005"/>
                </a:lnTo>
                <a:lnTo>
                  <a:pt x="64658" y="546005"/>
                </a:lnTo>
                <a:cubicBezTo>
                  <a:pt x="28948" y="546005"/>
                  <a:pt x="0" y="517057"/>
                  <a:pt x="0" y="481347"/>
                </a:cubicBezTo>
                <a:lnTo>
                  <a:pt x="0" y="319707"/>
                </a:lnTo>
                <a:lnTo>
                  <a:pt x="0" y="222723"/>
                </a:lnTo>
                <a:lnTo>
                  <a:pt x="0" y="222723"/>
                </a:lnTo>
                <a:lnTo>
                  <a:pt x="0" y="222724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63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ja-JP" sz="1463" dirty="0">
                <a:solidFill>
                  <a:schemeClr val="tx1"/>
                </a:solidFill>
                <a:latin typeface="Arial Black" panose="020B0A04020102020204" pitchFamily="34" charset="0"/>
              </a:rPr>
              <a:t>No tax payment</a:t>
            </a:r>
            <a:endParaRPr lang="ja-JP" altLang="en-US" sz="1463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右矢印 25"/>
          <p:cNvSpPr/>
          <p:nvPr/>
        </p:nvSpPr>
        <p:spPr>
          <a:xfrm>
            <a:off x="3677183" y="3043072"/>
            <a:ext cx="2595258" cy="788400"/>
          </a:xfrm>
          <a:prstGeom prst="rightArrow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27" name="左矢印 26"/>
          <p:cNvSpPr/>
          <p:nvPr/>
        </p:nvSpPr>
        <p:spPr>
          <a:xfrm>
            <a:off x="3677183" y="2376413"/>
            <a:ext cx="2595258" cy="788010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 Black" panose="020B0A04020102020204" pitchFamily="34" charset="0"/>
              </a:rPr>
              <a:t>Service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28" name="四角形: 角を丸くする 14">
            <a:extLst>
              <a:ext uri="{FF2B5EF4-FFF2-40B4-BE49-F238E27FC236}">
                <a16:creationId xmlns:a16="http://schemas.microsoft.com/office/drawing/2014/main" id="{67C60DB8-3A52-4E4E-B378-EA5D4DB0BF84}"/>
              </a:ext>
            </a:extLst>
          </p:cNvPr>
          <p:cNvSpPr/>
          <p:nvPr/>
        </p:nvSpPr>
        <p:spPr>
          <a:xfrm>
            <a:off x="653034" y="1420253"/>
            <a:ext cx="1800000" cy="1620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 Black" panose="020B0A04020102020204" pitchFamily="34" charset="0"/>
              </a:rPr>
              <a:t>Japan</a:t>
            </a:r>
          </a:p>
          <a:p>
            <a:pPr algn="ctr"/>
            <a:r>
              <a:rPr lang="en-US" altLang="ja-JP" dirty="0">
                <a:latin typeface="Arial Black" panose="020B0A04020102020204" pitchFamily="34" charset="0"/>
              </a:rPr>
              <a:t>Customers</a:t>
            </a:r>
          </a:p>
          <a:p>
            <a:pPr algn="ctr"/>
            <a:endParaRPr kumimoji="1" lang="en-US" altLang="ja-JP" dirty="0">
              <a:latin typeface="Arial Black" panose="020B0A04020102020204" pitchFamily="34" charset="0"/>
            </a:endParaRPr>
          </a:p>
          <a:p>
            <a:pPr algn="ctr"/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1282002" y="2347998"/>
            <a:ext cx="612000" cy="61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2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11690" y="4042752"/>
            <a:ext cx="3526245" cy="295195"/>
          </a:xfrm>
          <a:prstGeom prst="rect">
            <a:avLst/>
          </a:prstGeom>
        </p:spPr>
      </p:pic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11</a:t>
            </a:fld>
            <a:endParaRPr kumimoji="1" lang="ja-JP" altLang="en-US"/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5B68C89D-37E6-4B06-BC38-A6F828FDD319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39807D42-C46F-4336-945E-DB073E9B0AA4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9FC6670E-D3B3-4F76-A06D-1199AD97EA66}"/>
              </a:ext>
            </a:extLst>
          </p:cNvPr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8D5F9800-C327-46AD-BAF7-4FD8CAB371FC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正方形/長方形 61">
              <a:extLst>
                <a:ext uri="{FF2B5EF4-FFF2-40B4-BE49-F238E27FC236}">
                  <a16:creationId xmlns:a16="http://schemas.microsoft.com/office/drawing/2014/main" id="{5EF9ACC3-D6B6-46DF-8025-458E8294AB1F}"/>
                </a:ext>
              </a:extLst>
            </p:cNvPr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Rule for “B2C”</a:t>
              </a:r>
            </a:p>
            <a:p>
              <a:pPr algn="ctr"/>
              <a:r>
                <a:rPr lang="en-US" altLang="ja-JP" sz="20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~Foreign suppliers filing system</a:t>
              </a:r>
              <a:endParaRPr kumimoji="1" lang="ja-JP" altLang="en-US" sz="20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ADFE104D-8B0D-40BE-BFA1-DBE85CDA6651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7C0DCED1-0A7F-4B57-8FD2-3F848F4FE869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66" name="円/楕円 38">
                  <a:extLst>
                    <a:ext uri="{FF2B5EF4-FFF2-40B4-BE49-F238E27FC236}">
                      <a16:creationId xmlns:a16="http://schemas.microsoft.com/office/drawing/2014/main" id="{A4218081-022E-4DF3-AB19-315D7325B09D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7" name="円/楕円 39">
                  <a:extLst>
                    <a:ext uri="{FF2B5EF4-FFF2-40B4-BE49-F238E27FC236}">
                      <a16:creationId xmlns:a16="http://schemas.microsoft.com/office/drawing/2014/main" id="{B3C434A5-8209-4C52-BB8C-B791D97662F3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円/楕円 40">
                  <a:extLst>
                    <a:ext uri="{FF2B5EF4-FFF2-40B4-BE49-F238E27FC236}">
                      <a16:creationId xmlns:a16="http://schemas.microsoft.com/office/drawing/2014/main" id="{52968798-90F1-4843-988A-BB8846D60C8A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8DC8571-52E0-4C18-8B51-AD30C1A013A7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Ⅳ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３</a:t>
                </a:r>
              </a:p>
            </p:txBody>
          </p:sp>
        </p:grpSp>
      </p:grp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67C60DB8-3A52-4E4E-B378-EA5D4DB0BF84}"/>
              </a:ext>
            </a:extLst>
          </p:cNvPr>
          <p:cNvSpPr/>
          <p:nvPr/>
        </p:nvSpPr>
        <p:spPr>
          <a:xfrm>
            <a:off x="653034" y="1420253"/>
            <a:ext cx="1800000" cy="16200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 Black" panose="020B0A04020102020204" pitchFamily="34" charset="0"/>
              </a:rPr>
              <a:t>Japan</a:t>
            </a:r>
          </a:p>
          <a:p>
            <a:pPr algn="ctr"/>
            <a:r>
              <a:rPr lang="en-US" altLang="ja-JP" dirty="0">
                <a:latin typeface="Arial Black" panose="020B0A04020102020204" pitchFamily="34" charset="0"/>
              </a:rPr>
              <a:t>Customers</a:t>
            </a:r>
          </a:p>
          <a:p>
            <a:pPr algn="ctr"/>
            <a:endParaRPr kumimoji="1" lang="en-US" altLang="ja-JP" dirty="0">
              <a:latin typeface="Arial Black" panose="020B0A04020102020204" pitchFamily="34" charset="0"/>
            </a:endParaRPr>
          </a:p>
          <a:p>
            <a:pPr algn="ctr"/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CB68A9BA-EF2E-4E6A-85F2-FC46D24A7A4C}"/>
              </a:ext>
            </a:extLst>
          </p:cNvPr>
          <p:cNvSpPr/>
          <p:nvPr/>
        </p:nvSpPr>
        <p:spPr>
          <a:xfrm>
            <a:off x="7097714" y="1423072"/>
            <a:ext cx="1800000" cy="16200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Arial Black" panose="020B0A04020102020204" pitchFamily="34" charset="0"/>
              </a:rPr>
              <a:t>Abroad</a:t>
            </a:r>
          </a:p>
          <a:p>
            <a:pPr algn="ctr"/>
            <a:r>
              <a:rPr kumimoji="1" lang="en-US" altLang="ja-JP" dirty="0">
                <a:latin typeface="Arial Black" panose="020B0A04020102020204" pitchFamily="34" charset="0"/>
              </a:rPr>
              <a:t>Suppliers</a:t>
            </a:r>
          </a:p>
          <a:p>
            <a:pPr algn="ctr"/>
            <a:endParaRPr lang="en-US" altLang="ja-JP" dirty="0">
              <a:latin typeface="Arial Black" panose="020B0A04020102020204" pitchFamily="34" charset="0"/>
            </a:endParaRPr>
          </a:p>
          <a:p>
            <a:pPr algn="ctr"/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17" name="矢印: 下 16">
            <a:extLst>
              <a:ext uri="{FF2B5EF4-FFF2-40B4-BE49-F238E27FC236}">
                <a16:creationId xmlns:a16="http://schemas.microsoft.com/office/drawing/2014/main" id="{DFF02D9C-EAF6-4934-8F68-9644981390FF}"/>
              </a:ext>
            </a:extLst>
          </p:cNvPr>
          <p:cNvSpPr/>
          <p:nvPr/>
        </p:nvSpPr>
        <p:spPr>
          <a:xfrm>
            <a:off x="4597904" y="1975941"/>
            <a:ext cx="692628" cy="476775"/>
          </a:xfrm>
          <a:prstGeom prst="down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878B05E-2EB6-4E45-B7B6-313C445A538B}"/>
              </a:ext>
            </a:extLst>
          </p:cNvPr>
          <p:cNvSpPr txBox="1"/>
          <p:nvPr/>
        </p:nvSpPr>
        <p:spPr>
          <a:xfrm>
            <a:off x="3928050" y="1584709"/>
            <a:ext cx="2210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National border</a:t>
            </a:r>
            <a:endParaRPr kumimoji="1" lang="ja-JP" altLang="en-US" sz="2400" b="1" dirty="0"/>
          </a:p>
        </p:txBody>
      </p:sp>
      <p:sp>
        <p:nvSpPr>
          <p:cNvPr id="71" name="四角形: 角を丸くする 14">
            <a:extLst>
              <a:ext uri="{FF2B5EF4-FFF2-40B4-BE49-F238E27FC236}">
                <a16:creationId xmlns:a16="http://schemas.microsoft.com/office/drawing/2014/main" id="{67C60DB8-3A52-4E4E-B378-EA5D4DB0BF84}"/>
              </a:ext>
            </a:extLst>
          </p:cNvPr>
          <p:cNvSpPr/>
          <p:nvPr/>
        </p:nvSpPr>
        <p:spPr>
          <a:xfrm>
            <a:off x="3953352" y="4408930"/>
            <a:ext cx="2160000" cy="1440000"/>
          </a:xfrm>
          <a:prstGeom prst="roundRect">
            <a:avLst/>
          </a:prstGeom>
          <a:solidFill>
            <a:schemeClr val="bg1"/>
          </a:solidFill>
          <a:ln w="60325" cmpd="thickThin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accent5"/>
                </a:solidFill>
                <a:latin typeface="Arial Black" panose="020B0A04020102020204" pitchFamily="34" charset="0"/>
              </a:rPr>
              <a:t>Price</a:t>
            </a:r>
            <a:r>
              <a:rPr lang="ja-JP" altLang="en-US" dirty="0">
                <a:solidFill>
                  <a:schemeClr val="accent5"/>
                </a:solidFill>
                <a:latin typeface="Arial Black" panose="020B0A04020102020204" pitchFamily="34" charset="0"/>
              </a:rPr>
              <a:t>　　</a:t>
            </a:r>
            <a:r>
              <a:rPr lang="en-US" altLang="ja-JP" dirty="0">
                <a:solidFill>
                  <a:schemeClr val="accent5"/>
                </a:solidFill>
                <a:latin typeface="Arial Black" panose="020B0A04020102020204" pitchFamily="34" charset="0"/>
              </a:rPr>
              <a:t>100</a:t>
            </a:r>
          </a:p>
          <a:p>
            <a:pPr algn="ctr"/>
            <a:r>
              <a:rPr kumimoji="1" lang="en-US" altLang="ja-JP" u="sng" dirty="0" err="1">
                <a:solidFill>
                  <a:schemeClr val="accent5"/>
                </a:solidFill>
                <a:latin typeface="Arial Black" panose="020B0A04020102020204" pitchFamily="34" charset="0"/>
              </a:rPr>
              <a:t>Ctax</a:t>
            </a:r>
            <a:r>
              <a:rPr kumimoji="1" lang="ja-JP" altLang="en-US" u="sng" dirty="0">
                <a:solidFill>
                  <a:schemeClr val="accent5"/>
                </a:solidFill>
                <a:latin typeface="Arial Black" panose="020B0A04020102020204" pitchFamily="34" charset="0"/>
              </a:rPr>
              <a:t>　　　 </a:t>
            </a:r>
            <a:r>
              <a:rPr lang="en-US" altLang="ja-JP" u="sng" dirty="0">
                <a:solidFill>
                  <a:schemeClr val="accent5"/>
                </a:solidFill>
                <a:latin typeface="Arial Black" panose="020B0A04020102020204" pitchFamily="34" charset="0"/>
              </a:rPr>
              <a:t>10</a:t>
            </a:r>
            <a:endParaRPr kumimoji="1" lang="en-US" altLang="ja-JP" u="sng" dirty="0">
              <a:solidFill>
                <a:schemeClr val="accent5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ja-JP" u="dbl" dirty="0">
                <a:solidFill>
                  <a:schemeClr val="accent5"/>
                </a:solidFill>
                <a:latin typeface="Arial Black" panose="020B0A04020102020204" pitchFamily="34" charset="0"/>
              </a:rPr>
              <a:t>Total</a:t>
            </a:r>
            <a:r>
              <a:rPr lang="ja-JP" altLang="en-US" u="dbl" dirty="0">
                <a:solidFill>
                  <a:schemeClr val="accent5"/>
                </a:solidFill>
                <a:latin typeface="Arial Black" panose="020B0A04020102020204" pitchFamily="34" charset="0"/>
              </a:rPr>
              <a:t>　　</a:t>
            </a:r>
            <a:r>
              <a:rPr lang="en-US" altLang="ja-JP" u="dbl" dirty="0">
                <a:solidFill>
                  <a:schemeClr val="accent5"/>
                </a:solidFill>
                <a:latin typeface="Arial Black" panose="020B0A04020102020204" pitchFamily="34" charset="0"/>
              </a:rPr>
              <a:t>110</a:t>
            </a:r>
            <a:endParaRPr kumimoji="1" lang="ja-JP" altLang="en-US" u="dbl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円/楕円 1"/>
          <p:cNvSpPr/>
          <p:nvPr/>
        </p:nvSpPr>
        <p:spPr>
          <a:xfrm>
            <a:off x="1226886" y="2315238"/>
            <a:ext cx="612000" cy="61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endParaRPr kumimoji="1" lang="ja-JP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円/楕円 71"/>
          <p:cNvSpPr/>
          <p:nvPr/>
        </p:nvSpPr>
        <p:spPr>
          <a:xfrm>
            <a:off x="7691714" y="2334600"/>
            <a:ext cx="612000" cy="612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endParaRPr kumimoji="1" lang="ja-JP" alt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左矢印 2"/>
          <p:cNvSpPr/>
          <p:nvPr/>
        </p:nvSpPr>
        <p:spPr>
          <a:xfrm>
            <a:off x="3677183" y="2376413"/>
            <a:ext cx="2595258" cy="788010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Arial Black" panose="020B0A04020102020204" pitchFamily="34" charset="0"/>
              </a:rPr>
              <a:t>Service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33781" y="3422365"/>
            <a:ext cx="23707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</a:rPr>
              <a:t>Not Clear</a:t>
            </a:r>
            <a:r>
              <a:rPr lang="en-US" altLang="ja-JP" b="1" dirty="0"/>
              <a:t> that they are</a:t>
            </a:r>
          </a:p>
          <a:p>
            <a:r>
              <a:rPr lang="en-US" altLang="ja-JP" b="1" dirty="0"/>
              <a:t>Business customers</a:t>
            </a:r>
            <a:endParaRPr lang="ja-JP" altLang="en-US" b="1" dirty="0"/>
          </a:p>
        </p:txBody>
      </p:sp>
      <p:sp>
        <p:nvSpPr>
          <p:cNvPr id="25" name="角丸四角形吹き出し 73"/>
          <p:cNvSpPr/>
          <p:nvPr/>
        </p:nvSpPr>
        <p:spPr>
          <a:xfrm>
            <a:off x="7518890" y="3245691"/>
            <a:ext cx="1352416" cy="1044000"/>
          </a:xfrm>
          <a:custGeom>
            <a:avLst/>
            <a:gdLst>
              <a:gd name="connsiteX0" fmla="*/ 0 w 1352416"/>
              <a:gd name="connsiteY0" fmla="*/ 64658 h 387939"/>
              <a:gd name="connsiteX1" fmla="*/ 64658 w 1352416"/>
              <a:gd name="connsiteY1" fmla="*/ 0 h 387939"/>
              <a:gd name="connsiteX2" fmla="*/ 225403 w 1352416"/>
              <a:gd name="connsiteY2" fmla="*/ 0 h 387939"/>
              <a:gd name="connsiteX3" fmla="*/ 402033 w 1352416"/>
              <a:gd name="connsiteY3" fmla="*/ -158066 h 387939"/>
              <a:gd name="connsiteX4" fmla="*/ 563507 w 1352416"/>
              <a:gd name="connsiteY4" fmla="*/ 0 h 387939"/>
              <a:gd name="connsiteX5" fmla="*/ 1287758 w 1352416"/>
              <a:gd name="connsiteY5" fmla="*/ 0 h 387939"/>
              <a:gd name="connsiteX6" fmla="*/ 1352416 w 1352416"/>
              <a:gd name="connsiteY6" fmla="*/ 64658 h 387939"/>
              <a:gd name="connsiteX7" fmla="*/ 1352416 w 1352416"/>
              <a:gd name="connsiteY7" fmla="*/ 64657 h 387939"/>
              <a:gd name="connsiteX8" fmla="*/ 1352416 w 1352416"/>
              <a:gd name="connsiteY8" fmla="*/ 64657 h 387939"/>
              <a:gd name="connsiteX9" fmla="*/ 1352416 w 1352416"/>
              <a:gd name="connsiteY9" fmla="*/ 161641 h 387939"/>
              <a:gd name="connsiteX10" fmla="*/ 1352416 w 1352416"/>
              <a:gd name="connsiteY10" fmla="*/ 323281 h 387939"/>
              <a:gd name="connsiteX11" fmla="*/ 1287758 w 1352416"/>
              <a:gd name="connsiteY11" fmla="*/ 387939 h 387939"/>
              <a:gd name="connsiteX12" fmla="*/ 563507 w 1352416"/>
              <a:gd name="connsiteY12" fmla="*/ 387939 h 387939"/>
              <a:gd name="connsiteX13" fmla="*/ 225403 w 1352416"/>
              <a:gd name="connsiteY13" fmla="*/ 387939 h 387939"/>
              <a:gd name="connsiteX14" fmla="*/ 225403 w 1352416"/>
              <a:gd name="connsiteY14" fmla="*/ 387939 h 387939"/>
              <a:gd name="connsiteX15" fmla="*/ 64658 w 1352416"/>
              <a:gd name="connsiteY15" fmla="*/ 387939 h 387939"/>
              <a:gd name="connsiteX16" fmla="*/ 0 w 1352416"/>
              <a:gd name="connsiteY16" fmla="*/ 323281 h 387939"/>
              <a:gd name="connsiteX17" fmla="*/ 0 w 1352416"/>
              <a:gd name="connsiteY17" fmla="*/ 161641 h 387939"/>
              <a:gd name="connsiteX18" fmla="*/ 0 w 1352416"/>
              <a:gd name="connsiteY18" fmla="*/ 64657 h 387939"/>
              <a:gd name="connsiteX19" fmla="*/ 0 w 1352416"/>
              <a:gd name="connsiteY19" fmla="*/ 64657 h 387939"/>
              <a:gd name="connsiteX20" fmla="*/ 0 w 1352416"/>
              <a:gd name="connsiteY20" fmla="*/ 64658 h 387939"/>
              <a:gd name="connsiteX0" fmla="*/ 0 w 1352416"/>
              <a:gd name="connsiteY0" fmla="*/ 222724 h 546005"/>
              <a:gd name="connsiteX1" fmla="*/ 64658 w 1352416"/>
              <a:gd name="connsiteY1" fmla="*/ 158066 h 546005"/>
              <a:gd name="connsiteX2" fmla="*/ 225403 w 1352416"/>
              <a:gd name="connsiteY2" fmla="*/ 158066 h 546005"/>
              <a:gd name="connsiteX3" fmla="*/ 402033 w 1352416"/>
              <a:gd name="connsiteY3" fmla="*/ 0 h 546005"/>
              <a:gd name="connsiteX4" fmla="*/ 489688 w 1352416"/>
              <a:gd name="connsiteY4" fmla="*/ 158066 h 546005"/>
              <a:gd name="connsiteX5" fmla="*/ 1287758 w 1352416"/>
              <a:gd name="connsiteY5" fmla="*/ 158066 h 546005"/>
              <a:gd name="connsiteX6" fmla="*/ 1352416 w 1352416"/>
              <a:gd name="connsiteY6" fmla="*/ 222724 h 546005"/>
              <a:gd name="connsiteX7" fmla="*/ 1352416 w 1352416"/>
              <a:gd name="connsiteY7" fmla="*/ 222723 h 546005"/>
              <a:gd name="connsiteX8" fmla="*/ 1352416 w 1352416"/>
              <a:gd name="connsiteY8" fmla="*/ 222723 h 546005"/>
              <a:gd name="connsiteX9" fmla="*/ 1352416 w 1352416"/>
              <a:gd name="connsiteY9" fmla="*/ 319707 h 546005"/>
              <a:gd name="connsiteX10" fmla="*/ 1352416 w 1352416"/>
              <a:gd name="connsiteY10" fmla="*/ 481347 h 546005"/>
              <a:gd name="connsiteX11" fmla="*/ 1287758 w 1352416"/>
              <a:gd name="connsiteY11" fmla="*/ 546005 h 546005"/>
              <a:gd name="connsiteX12" fmla="*/ 563507 w 1352416"/>
              <a:gd name="connsiteY12" fmla="*/ 546005 h 546005"/>
              <a:gd name="connsiteX13" fmla="*/ 225403 w 1352416"/>
              <a:gd name="connsiteY13" fmla="*/ 546005 h 546005"/>
              <a:gd name="connsiteX14" fmla="*/ 225403 w 1352416"/>
              <a:gd name="connsiteY14" fmla="*/ 546005 h 546005"/>
              <a:gd name="connsiteX15" fmla="*/ 64658 w 1352416"/>
              <a:gd name="connsiteY15" fmla="*/ 546005 h 546005"/>
              <a:gd name="connsiteX16" fmla="*/ 0 w 1352416"/>
              <a:gd name="connsiteY16" fmla="*/ 481347 h 546005"/>
              <a:gd name="connsiteX17" fmla="*/ 0 w 1352416"/>
              <a:gd name="connsiteY17" fmla="*/ 319707 h 546005"/>
              <a:gd name="connsiteX18" fmla="*/ 0 w 1352416"/>
              <a:gd name="connsiteY18" fmla="*/ 222723 h 546005"/>
              <a:gd name="connsiteX19" fmla="*/ 0 w 1352416"/>
              <a:gd name="connsiteY19" fmla="*/ 222723 h 546005"/>
              <a:gd name="connsiteX20" fmla="*/ 0 w 1352416"/>
              <a:gd name="connsiteY20" fmla="*/ 222724 h 546005"/>
              <a:gd name="connsiteX0" fmla="*/ 0 w 1352416"/>
              <a:gd name="connsiteY0" fmla="*/ 222724 h 546005"/>
              <a:gd name="connsiteX1" fmla="*/ 64658 w 1352416"/>
              <a:gd name="connsiteY1" fmla="*/ 158066 h 546005"/>
              <a:gd name="connsiteX2" fmla="*/ 325416 w 1352416"/>
              <a:gd name="connsiteY2" fmla="*/ 158066 h 546005"/>
              <a:gd name="connsiteX3" fmla="*/ 402033 w 1352416"/>
              <a:gd name="connsiteY3" fmla="*/ 0 h 546005"/>
              <a:gd name="connsiteX4" fmla="*/ 489688 w 1352416"/>
              <a:gd name="connsiteY4" fmla="*/ 158066 h 546005"/>
              <a:gd name="connsiteX5" fmla="*/ 1287758 w 1352416"/>
              <a:gd name="connsiteY5" fmla="*/ 158066 h 546005"/>
              <a:gd name="connsiteX6" fmla="*/ 1352416 w 1352416"/>
              <a:gd name="connsiteY6" fmla="*/ 222724 h 546005"/>
              <a:gd name="connsiteX7" fmla="*/ 1352416 w 1352416"/>
              <a:gd name="connsiteY7" fmla="*/ 222723 h 546005"/>
              <a:gd name="connsiteX8" fmla="*/ 1352416 w 1352416"/>
              <a:gd name="connsiteY8" fmla="*/ 222723 h 546005"/>
              <a:gd name="connsiteX9" fmla="*/ 1352416 w 1352416"/>
              <a:gd name="connsiteY9" fmla="*/ 319707 h 546005"/>
              <a:gd name="connsiteX10" fmla="*/ 1352416 w 1352416"/>
              <a:gd name="connsiteY10" fmla="*/ 481347 h 546005"/>
              <a:gd name="connsiteX11" fmla="*/ 1287758 w 1352416"/>
              <a:gd name="connsiteY11" fmla="*/ 546005 h 546005"/>
              <a:gd name="connsiteX12" fmla="*/ 563507 w 1352416"/>
              <a:gd name="connsiteY12" fmla="*/ 546005 h 546005"/>
              <a:gd name="connsiteX13" fmla="*/ 225403 w 1352416"/>
              <a:gd name="connsiteY13" fmla="*/ 546005 h 546005"/>
              <a:gd name="connsiteX14" fmla="*/ 225403 w 1352416"/>
              <a:gd name="connsiteY14" fmla="*/ 546005 h 546005"/>
              <a:gd name="connsiteX15" fmla="*/ 64658 w 1352416"/>
              <a:gd name="connsiteY15" fmla="*/ 546005 h 546005"/>
              <a:gd name="connsiteX16" fmla="*/ 0 w 1352416"/>
              <a:gd name="connsiteY16" fmla="*/ 481347 h 546005"/>
              <a:gd name="connsiteX17" fmla="*/ 0 w 1352416"/>
              <a:gd name="connsiteY17" fmla="*/ 319707 h 546005"/>
              <a:gd name="connsiteX18" fmla="*/ 0 w 1352416"/>
              <a:gd name="connsiteY18" fmla="*/ 222723 h 546005"/>
              <a:gd name="connsiteX19" fmla="*/ 0 w 1352416"/>
              <a:gd name="connsiteY19" fmla="*/ 222723 h 546005"/>
              <a:gd name="connsiteX20" fmla="*/ 0 w 1352416"/>
              <a:gd name="connsiteY20" fmla="*/ 222724 h 54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52416" h="546005">
                <a:moveTo>
                  <a:pt x="0" y="222724"/>
                </a:moveTo>
                <a:cubicBezTo>
                  <a:pt x="0" y="187014"/>
                  <a:pt x="28948" y="158066"/>
                  <a:pt x="64658" y="158066"/>
                </a:cubicBezTo>
                <a:lnTo>
                  <a:pt x="325416" y="158066"/>
                </a:lnTo>
                <a:lnTo>
                  <a:pt x="402033" y="0"/>
                </a:lnTo>
                <a:lnTo>
                  <a:pt x="489688" y="158066"/>
                </a:lnTo>
                <a:lnTo>
                  <a:pt x="1287758" y="158066"/>
                </a:lnTo>
                <a:cubicBezTo>
                  <a:pt x="1323468" y="158066"/>
                  <a:pt x="1352416" y="187014"/>
                  <a:pt x="1352416" y="222724"/>
                </a:cubicBezTo>
                <a:lnTo>
                  <a:pt x="1352416" y="222723"/>
                </a:lnTo>
                <a:lnTo>
                  <a:pt x="1352416" y="222723"/>
                </a:lnTo>
                <a:lnTo>
                  <a:pt x="1352416" y="319707"/>
                </a:lnTo>
                <a:lnTo>
                  <a:pt x="1352416" y="481347"/>
                </a:lnTo>
                <a:cubicBezTo>
                  <a:pt x="1352416" y="517057"/>
                  <a:pt x="1323468" y="546005"/>
                  <a:pt x="1287758" y="546005"/>
                </a:cubicBezTo>
                <a:lnTo>
                  <a:pt x="563507" y="546005"/>
                </a:lnTo>
                <a:lnTo>
                  <a:pt x="225403" y="546005"/>
                </a:lnTo>
                <a:lnTo>
                  <a:pt x="225403" y="546005"/>
                </a:lnTo>
                <a:lnTo>
                  <a:pt x="64658" y="546005"/>
                </a:lnTo>
                <a:cubicBezTo>
                  <a:pt x="28948" y="546005"/>
                  <a:pt x="0" y="517057"/>
                  <a:pt x="0" y="481347"/>
                </a:cubicBezTo>
                <a:lnTo>
                  <a:pt x="0" y="319707"/>
                </a:lnTo>
                <a:lnTo>
                  <a:pt x="0" y="222723"/>
                </a:lnTo>
                <a:lnTo>
                  <a:pt x="0" y="222723"/>
                </a:lnTo>
                <a:lnTo>
                  <a:pt x="0" y="222724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63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altLang="ja-JP" sz="1463" dirty="0">
                <a:solidFill>
                  <a:schemeClr val="tx1"/>
                </a:solidFill>
                <a:latin typeface="Arial Black" panose="020B0A04020102020204" pitchFamily="34" charset="0"/>
              </a:rPr>
              <a:t>tax payment</a:t>
            </a:r>
            <a:endParaRPr lang="ja-JP" altLang="en-US" sz="1463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878B05E-2EB6-4E45-B7B6-313C445A538B}"/>
              </a:ext>
            </a:extLst>
          </p:cNvPr>
          <p:cNvSpPr txBox="1"/>
          <p:nvPr/>
        </p:nvSpPr>
        <p:spPr>
          <a:xfrm>
            <a:off x="2729286" y="5828588"/>
            <a:ext cx="4629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◎</a:t>
            </a:r>
            <a:r>
              <a:rPr lang="en-US" altLang="ja-JP" sz="2400" b="1" dirty="0"/>
              <a:t> Registration of foreign suppliers</a:t>
            </a:r>
            <a:endParaRPr kumimoji="1" lang="ja-JP" altLang="en-US" sz="2400" b="1" dirty="0"/>
          </a:p>
        </p:txBody>
      </p:sp>
      <p:sp>
        <p:nvSpPr>
          <p:cNvPr id="27" name="右矢印 26"/>
          <p:cNvSpPr/>
          <p:nvPr/>
        </p:nvSpPr>
        <p:spPr>
          <a:xfrm>
            <a:off x="3677183" y="3043072"/>
            <a:ext cx="2595258" cy="788400"/>
          </a:xfrm>
          <a:prstGeom prst="rightArrow">
            <a:avLst/>
          </a:prstGeom>
          <a:solidFill>
            <a:srgbClr val="66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503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>
          <a:xfrm>
            <a:off x="105229" y="1482937"/>
            <a:ext cx="9626424" cy="39308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B68C89D-37E6-4B06-BC38-A6F828FDD319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9807D42-C46F-4336-945E-DB073E9B0AA4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FC6670E-D3B3-4F76-A06D-1199AD97EA66}"/>
              </a:ext>
            </a:extLst>
          </p:cNvPr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8D5F9800-C327-46AD-BAF7-4FD8CAB371FC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EF9ACC3-D6B6-46DF-8025-458E8294AB1F}"/>
                </a:ext>
              </a:extLst>
            </p:cNvPr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Q&amp;A (1)</a:t>
              </a:r>
              <a:endParaRPr kumimoji="1" lang="ja-JP" altLang="en-US" sz="40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ADFE104D-8B0D-40BE-BFA1-DBE85CDA6651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7C0DCED1-0A7F-4B57-8FD2-3F848F4FE869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11" name="円/楕円 38">
                  <a:extLst>
                    <a:ext uri="{FF2B5EF4-FFF2-40B4-BE49-F238E27FC236}">
                      <a16:creationId xmlns:a16="http://schemas.microsoft.com/office/drawing/2014/main" id="{A4218081-022E-4DF3-AB19-315D7325B09D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円/楕円 39">
                  <a:extLst>
                    <a:ext uri="{FF2B5EF4-FFF2-40B4-BE49-F238E27FC236}">
                      <a16:creationId xmlns:a16="http://schemas.microsoft.com/office/drawing/2014/main" id="{B3C434A5-8209-4C52-BB8C-B791D97662F3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円/楕円 40">
                  <a:extLst>
                    <a:ext uri="{FF2B5EF4-FFF2-40B4-BE49-F238E27FC236}">
                      <a16:creationId xmlns:a16="http://schemas.microsoft.com/office/drawing/2014/main" id="{52968798-90F1-4843-988A-BB8846D60C8A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E8DC8571-52E0-4C18-8B51-AD30C1A013A7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Ⅳ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４</a:t>
                </a:r>
              </a:p>
            </p:txBody>
          </p:sp>
        </p:grpSp>
      </p:grpSp>
      <p:sp>
        <p:nvSpPr>
          <p:cNvPr id="14" name="テキスト ボックス 13"/>
          <p:cNvSpPr txBox="1"/>
          <p:nvPr/>
        </p:nvSpPr>
        <p:spPr>
          <a:xfrm>
            <a:off x="304713" y="1830718"/>
            <a:ext cx="93281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Arial Black" panose="020B0A04020102020204" pitchFamily="34" charset="0"/>
              </a:rPr>
              <a:t>(Q) EU </a:t>
            </a:r>
            <a:r>
              <a:rPr lang="en-US" altLang="ja-JP" sz="2000" b="1" dirty="0">
                <a:latin typeface="Arial Black" panose="020B0A04020102020204" pitchFamily="34" charset="0"/>
              </a:rPr>
              <a:t>b</a:t>
            </a:r>
            <a:r>
              <a:rPr kumimoji="1" lang="en-US" altLang="ja-JP" sz="2000" b="1" dirty="0">
                <a:latin typeface="Arial Black" panose="020B0A04020102020204" pitchFamily="34" charset="0"/>
              </a:rPr>
              <a:t>usiness “X” distributes the game contents to their users</a:t>
            </a:r>
            <a:br>
              <a:rPr kumimoji="1" lang="en-US" altLang="ja-JP" sz="2000" b="1" dirty="0">
                <a:latin typeface="Arial Black" panose="020B0A04020102020204" pitchFamily="34" charset="0"/>
              </a:rPr>
            </a:br>
            <a:r>
              <a:rPr kumimoji="1" lang="en-US" altLang="ja-JP" sz="2000" b="1" dirty="0">
                <a:latin typeface="Arial Black" panose="020B0A04020102020204" pitchFamily="34" charset="0"/>
              </a:rPr>
              <a:t>     in the world.</a:t>
            </a:r>
          </a:p>
          <a:p>
            <a:r>
              <a:rPr lang="en-US" altLang="ja-JP" sz="2000" b="1" dirty="0">
                <a:latin typeface="Arial Black" panose="020B0A04020102020204" pitchFamily="34" charset="0"/>
              </a:rPr>
              <a:t>     Should they pay C-tax</a:t>
            </a:r>
            <a:r>
              <a:rPr lang="ja-JP" altLang="en-US" sz="2000" b="1" dirty="0">
                <a:latin typeface="Arial Black" panose="020B0A04020102020204" pitchFamily="34" charset="0"/>
              </a:rPr>
              <a:t> </a:t>
            </a:r>
            <a:r>
              <a:rPr lang="en-US" altLang="ja-JP" sz="2000" b="1" dirty="0">
                <a:latin typeface="Arial Black" panose="020B0A04020102020204" pitchFamily="34" charset="0"/>
              </a:rPr>
              <a:t>for sales in Japan?</a:t>
            </a:r>
            <a:endParaRPr kumimoji="1" lang="ja-JP" altLang="en-US" sz="2000" b="1" dirty="0">
              <a:latin typeface="Arial Black" panose="020B0A0402010202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4713" y="3190183"/>
            <a:ext cx="981570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UcParenBoth"/>
            </a:pPr>
            <a:r>
              <a:rPr kumimoji="1" lang="en-US" altLang="ja-JP" sz="2000" dirty="0">
                <a:latin typeface="Arial Black" panose="020B0A04020102020204" pitchFamily="34" charset="0"/>
              </a:rPr>
              <a:t>Yes, it is B2C transaction</a:t>
            </a:r>
            <a:r>
              <a:rPr lang="ja-JP" altLang="en-US" sz="2000" dirty="0">
                <a:latin typeface="Arial Black" panose="020B0A04020102020204" pitchFamily="34" charset="0"/>
              </a:rPr>
              <a:t> </a:t>
            </a:r>
            <a:r>
              <a:rPr lang="en-US" altLang="ja-JP" sz="2000" dirty="0">
                <a:latin typeface="Arial Black" panose="020B0A04020102020204" pitchFamily="34" charset="0"/>
              </a:rPr>
              <a:t>just for the Japanese users in Japan.</a:t>
            </a:r>
            <a:br>
              <a:rPr lang="en-US" altLang="ja-JP" sz="2000" dirty="0">
                <a:latin typeface="Arial Black" panose="020B0A04020102020204" pitchFamily="34" charset="0"/>
              </a:rPr>
            </a:br>
            <a:r>
              <a:rPr lang="en-US" altLang="ja-JP" sz="2000" dirty="0">
                <a:latin typeface="Arial Black" panose="020B0A04020102020204" pitchFamily="34" charset="0"/>
              </a:rPr>
              <a:t> If they have an obligation as a C-tax payer, they should pay it.</a:t>
            </a:r>
            <a:br>
              <a:rPr lang="en-US" altLang="ja-JP" sz="2000" dirty="0">
                <a:latin typeface="Arial Black" panose="020B0A04020102020204" pitchFamily="34" charset="0"/>
              </a:rPr>
            </a:br>
            <a:br>
              <a:rPr lang="en-US" altLang="ja-JP" sz="2000" dirty="0">
                <a:latin typeface="Arial Black" panose="020B0A04020102020204" pitchFamily="34" charset="0"/>
              </a:rPr>
            </a:br>
            <a:r>
              <a:rPr lang="en-US" altLang="ja-JP" sz="2000" dirty="0">
                <a:latin typeface="Arial Black" panose="020B0A04020102020204" pitchFamily="34" charset="0"/>
              </a:rPr>
              <a:t>As “X” is  a foreign company, it has to appoint a tax </a:t>
            </a:r>
            <a:br>
              <a:rPr lang="en-US" altLang="ja-JP" sz="2000" dirty="0">
                <a:latin typeface="Arial Black" panose="020B0A04020102020204" pitchFamily="34" charset="0"/>
              </a:rPr>
            </a:br>
            <a:r>
              <a:rPr lang="en-US" altLang="ja-JP" sz="2000" dirty="0">
                <a:latin typeface="Arial Black" panose="020B0A04020102020204" pitchFamily="34" charset="0"/>
              </a:rPr>
              <a:t>administrator to make a tax return.</a:t>
            </a:r>
          </a:p>
        </p:txBody>
      </p:sp>
    </p:spTree>
    <p:extLst>
      <p:ext uri="{BB962C8B-B14F-4D97-AF65-F5344CB8AC3E}">
        <p14:creationId xmlns:p14="http://schemas.microsoft.com/office/powerpoint/2010/main" val="2747361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B68C89D-37E6-4B06-BC38-A6F828FDD319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9807D42-C46F-4336-945E-DB073E9B0AA4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FC6670E-D3B3-4F76-A06D-1199AD97EA66}"/>
              </a:ext>
            </a:extLst>
          </p:cNvPr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8D5F9800-C327-46AD-BAF7-4FD8CAB371FC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EF9ACC3-D6B6-46DF-8025-458E8294AB1F}"/>
                </a:ext>
              </a:extLst>
            </p:cNvPr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Q&amp;A (2)</a:t>
              </a:r>
              <a:endParaRPr kumimoji="1" lang="ja-JP" altLang="en-US" sz="40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ADFE104D-8B0D-40BE-BFA1-DBE85CDA6651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7C0DCED1-0A7F-4B57-8FD2-3F848F4FE869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11" name="円/楕円 38">
                  <a:extLst>
                    <a:ext uri="{FF2B5EF4-FFF2-40B4-BE49-F238E27FC236}">
                      <a16:creationId xmlns:a16="http://schemas.microsoft.com/office/drawing/2014/main" id="{A4218081-022E-4DF3-AB19-315D7325B09D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円/楕円 39">
                  <a:extLst>
                    <a:ext uri="{FF2B5EF4-FFF2-40B4-BE49-F238E27FC236}">
                      <a16:creationId xmlns:a16="http://schemas.microsoft.com/office/drawing/2014/main" id="{B3C434A5-8209-4C52-BB8C-B791D97662F3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円/楕円 40">
                  <a:extLst>
                    <a:ext uri="{FF2B5EF4-FFF2-40B4-BE49-F238E27FC236}">
                      <a16:creationId xmlns:a16="http://schemas.microsoft.com/office/drawing/2014/main" id="{52968798-90F1-4843-988A-BB8846D60C8A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E8DC8571-52E0-4C18-8B51-AD30C1A013A7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Ⅳ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５</a:t>
                </a:r>
              </a:p>
            </p:txBody>
          </p:sp>
        </p:grpSp>
      </p:grpSp>
      <p:sp>
        <p:nvSpPr>
          <p:cNvPr id="18" name="角丸四角形 17"/>
          <p:cNvSpPr/>
          <p:nvPr/>
        </p:nvSpPr>
        <p:spPr>
          <a:xfrm>
            <a:off x="160803" y="1695072"/>
            <a:ext cx="9487603" cy="4186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9344" y="1897852"/>
            <a:ext cx="90710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Arial Black" panose="020B0A04020102020204" pitchFamily="34" charset="0"/>
              </a:rPr>
              <a:t>(Q) EU </a:t>
            </a:r>
            <a:r>
              <a:rPr lang="en-US" altLang="ja-JP" sz="2000" b="1" dirty="0">
                <a:latin typeface="Arial Black" panose="020B0A04020102020204" pitchFamily="34" charset="0"/>
              </a:rPr>
              <a:t>b</a:t>
            </a:r>
            <a:r>
              <a:rPr kumimoji="1" lang="en-US" altLang="ja-JP" sz="2000" b="1" dirty="0">
                <a:latin typeface="Arial Black" panose="020B0A04020102020204" pitchFamily="34" charset="0"/>
              </a:rPr>
              <a:t>usiness “X” holds </a:t>
            </a:r>
            <a:r>
              <a:rPr lang="en-US" altLang="ja-JP" sz="2000" b="1" dirty="0">
                <a:latin typeface="Arial Black" panose="020B0A04020102020204" pitchFamily="34" charset="0"/>
              </a:rPr>
              <a:t>an asset in Japan and outsourced its</a:t>
            </a:r>
            <a:br>
              <a:rPr lang="en-US" altLang="ja-JP" sz="2000" b="1" dirty="0">
                <a:latin typeface="Arial Black" panose="020B0A04020102020204" pitchFamily="34" charset="0"/>
              </a:rPr>
            </a:br>
            <a:r>
              <a:rPr lang="ja-JP" altLang="en-US" sz="2000" b="1" dirty="0">
                <a:latin typeface="Arial Black" panose="020B0A04020102020204" pitchFamily="34" charset="0"/>
              </a:rPr>
              <a:t>　　　</a:t>
            </a:r>
            <a:r>
              <a:rPr lang="en-US" altLang="ja-JP" sz="2000" b="1" dirty="0">
                <a:latin typeface="Arial Black" panose="020B0A04020102020204" pitchFamily="34" charset="0"/>
              </a:rPr>
              <a:t>management.</a:t>
            </a:r>
            <a:br>
              <a:rPr lang="en-US" altLang="ja-JP" sz="2000" b="1" dirty="0">
                <a:latin typeface="Arial Black" panose="020B0A04020102020204" pitchFamily="34" charset="0"/>
              </a:rPr>
            </a:br>
            <a:r>
              <a:rPr lang="ja-JP" altLang="en-US" sz="2000" b="1" dirty="0">
                <a:latin typeface="Arial Black" panose="020B0A04020102020204" pitchFamily="34" charset="0"/>
              </a:rPr>
              <a:t>　　 </a:t>
            </a:r>
            <a:r>
              <a:rPr lang="en-US" altLang="ja-JP" sz="2000" b="1" dirty="0">
                <a:latin typeface="Arial Black" panose="020B0A04020102020204" pitchFamily="34" charset="0"/>
              </a:rPr>
              <a:t>“X” received an invoice which included C-tax</a:t>
            </a:r>
            <a:r>
              <a:rPr lang="ja-JP" altLang="en-US" sz="2000" b="1" dirty="0">
                <a:latin typeface="Arial Black" panose="020B0A04020102020204" pitchFamily="34" charset="0"/>
              </a:rPr>
              <a:t>”</a:t>
            </a:r>
            <a:r>
              <a:rPr lang="en-US" altLang="ja-JP" sz="2000" b="1" dirty="0">
                <a:latin typeface="Arial Black" panose="020B0A04020102020204" pitchFamily="34" charset="0"/>
              </a:rPr>
              <a:t>.</a:t>
            </a:r>
          </a:p>
          <a:p>
            <a:r>
              <a:rPr lang="ja-JP" altLang="en-US" sz="2000" b="1" dirty="0">
                <a:latin typeface="Arial Black" panose="020B0A04020102020204" pitchFamily="34" charset="0"/>
              </a:rPr>
              <a:t>　　　</a:t>
            </a:r>
            <a:r>
              <a:rPr lang="en-US" altLang="ja-JP" sz="2000" b="1" dirty="0">
                <a:latin typeface="Arial Black" panose="020B0A04020102020204" pitchFamily="34" charset="0"/>
              </a:rPr>
              <a:t>Should</a:t>
            </a:r>
            <a:r>
              <a:rPr lang="ja-JP" altLang="en-US" sz="2000" b="1" dirty="0">
                <a:latin typeface="Arial Black" panose="020B0A04020102020204" pitchFamily="34" charset="0"/>
              </a:rPr>
              <a:t>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ＭＳ Ｐゴシック" panose="020B0600070205080204" pitchFamily="50" charset="-128"/>
                <a:cs typeface="+mn-cs"/>
              </a:rPr>
              <a:t>“X” pay it?</a:t>
            </a:r>
            <a:br>
              <a:rPr lang="en-US" altLang="ja-JP" sz="2000" b="1" dirty="0">
                <a:latin typeface="Arial Black" panose="020B0A04020102020204" pitchFamily="34" charset="0"/>
              </a:rPr>
            </a:br>
            <a:r>
              <a:rPr lang="ja-JP" altLang="en-US" sz="2000" b="1" dirty="0">
                <a:latin typeface="Arial Black" panose="020B0A04020102020204" pitchFamily="34" charset="0"/>
              </a:rPr>
              <a:t>　　　</a:t>
            </a:r>
            <a:endParaRPr lang="en-US" altLang="ja-JP" sz="2000" b="1" dirty="0">
              <a:latin typeface="Arial Black" panose="020B0A0402010202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4713" y="3906460"/>
            <a:ext cx="89694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UcParenBoth"/>
            </a:pPr>
            <a:r>
              <a:rPr kumimoji="1" lang="en-US" altLang="ja-JP" sz="2000" dirty="0">
                <a:latin typeface="Arial Black" panose="020B0A04020102020204" pitchFamily="34" charset="0"/>
              </a:rPr>
              <a:t>Yes. </a:t>
            </a:r>
            <a:br>
              <a:rPr kumimoji="1" lang="en-US" altLang="ja-JP" sz="2000" dirty="0">
                <a:latin typeface="Arial Black" panose="020B0A04020102020204" pitchFamily="34" charset="0"/>
              </a:rPr>
            </a:br>
            <a:r>
              <a:rPr lang="en-US" altLang="ja-JP" sz="2000" dirty="0">
                <a:latin typeface="Arial Black" panose="020B0A04020102020204" pitchFamily="34" charset="0"/>
              </a:rPr>
              <a:t>Services provided to non-resident will be treated as export</a:t>
            </a:r>
            <a:br>
              <a:rPr lang="en-US" altLang="ja-JP" sz="2000" dirty="0">
                <a:latin typeface="Arial Black" panose="020B0A04020102020204" pitchFamily="34" charset="0"/>
              </a:rPr>
            </a:br>
            <a:r>
              <a:rPr lang="en-US" altLang="ja-JP" sz="2000" dirty="0">
                <a:latin typeface="Arial Black" panose="020B0A04020102020204" pitchFamily="34" charset="0"/>
              </a:rPr>
              <a:t>transactions </a:t>
            </a:r>
            <a:r>
              <a:rPr lang="en-US" altLang="ja-JP" sz="2000" dirty="0">
                <a:solidFill>
                  <a:srgbClr val="FF0000"/>
                </a:solidFill>
                <a:latin typeface="Arial Black" panose="020B0A04020102020204" pitchFamily="34" charset="0"/>
              </a:rPr>
              <a:t>except provision of services only beneficial in</a:t>
            </a:r>
            <a:br>
              <a:rPr lang="en-US" altLang="ja-JP" sz="2000" dirty="0">
                <a:latin typeface="Arial Black" panose="020B0A04020102020204" pitchFamily="34" charset="0"/>
              </a:rPr>
            </a:br>
            <a:r>
              <a:rPr lang="en-US" altLang="ja-JP" sz="2000" dirty="0">
                <a:solidFill>
                  <a:srgbClr val="FF0000"/>
                </a:solidFill>
                <a:latin typeface="Arial Black" panose="020B0A04020102020204" pitchFamily="34" charset="0"/>
              </a:rPr>
              <a:t>Japan</a:t>
            </a:r>
            <a:r>
              <a:rPr lang="en-US" altLang="ja-JP" sz="2000" dirty="0">
                <a:latin typeface="Arial Black" panose="020B0A04020102020204" pitchFamily="34" charset="0"/>
              </a:rPr>
              <a:t>.</a:t>
            </a:r>
            <a:br>
              <a:rPr lang="en-US" altLang="ja-JP" sz="2000" dirty="0">
                <a:latin typeface="Arial Black" panose="020B0A04020102020204" pitchFamily="34" charset="0"/>
              </a:rPr>
            </a:br>
            <a:r>
              <a:rPr lang="en-US" altLang="ja-JP" sz="2000" dirty="0">
                <a:latin typeface="Arial Black" panose="020B0A04020102020204" pitchFamily="34" charset="0"/>
              </a:rPr>
              <a:t>The services of management of assets in Japan is one of</a:t>
            </a:r>
            <a:br>
              <a:rPr lang="en-US" altLang="ja-JP" sz="2000" dirty="0">
                <a:latin typeface="Arial Black" panose="020B0A04020102020204" pitchFamily="34" charset="0"/>
              </a:rPr>
            </a:br>
            <a:r>
              <a:rPr lang="en-US" altLang="ja-JP" sz="2000" dirty="0">
                <a:latin typeface="Arial Black" panose="020B0A04020102020204" pitchFamily="34" charset="0"/>
              </a:rPr>
              <a:t>examples.</a:t>
            </a:r>
            <a:endParaRPr kumimoji="1" lang="en-US" altLang="ja-JP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022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B68C89D-37E6-4B06-BC38-A6F828FDD319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9807D42-C46F-4336-945E-DB073E9B0AA4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FC6670E-D3B3-4F76-A06D-1199AD97EA66}"/>
              </a:ext>
            </a:extLst>
          </p:cNvPr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8D5F9800-C327-46AD-BAF7-4FD8CAB371FC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EF9ACC3-D6B6-46DF-8025-458E8294AB1F}"/>
                </a:ext>
              </a:extLst>
            </p:cNvPr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0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Q&amp;A (3)</a:t>
              </a:r>
              <a:endParaRPr kumimoji="1" lang="ja-JP" altLang="en-US" sz="40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ADFE104D-8B0D-40BE-BFA1-DBE85CDA6651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9" name="グループ化 8">
                <a:extLst>
                  <a:ext uri="{FF2B5EF4-FFF2-40B4-BE49-F238E27FC236}">
                    <a16:creationId xmlns:a16="http://schemas.microsoft.com/office/drawing/2014/main" id="{7C0DCED1-0A7F-4B57-8FD2-3F848F4FE869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11" name="円/楕円 38">
                  <a:extLst>
                    <a:ext uri="{FF2B5EF4-FFF2-40B4-BE49-F238E27FC236}">
                      <a16:creationId xmlns:a16="http://schemas.microsoft.com/office/drawing/2014/main" id="{A4218081-022E-4DF3-AB19-315D7325B09D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円/楕円 39">
                  <a:extLst>
                    <a:ext uri="{FF2B5EF4-FFF2-40B4-BE49-F238E27FC236}">
                      <a16:creationId xmlns:a16="http://schemas.microsoft.com/office/drawing/2014/main" id="{B3C434A5-8209-4C52-BB8C-B791D97662F3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円/楕円 40">
                  <a:extLst>
                    <a:ext uri="{FF2B5EF4-FFF2-40B4-BE49-F238E27FC236}">
                      <a16:creationId xmlns:a16="http://schemas.microsoft.com/office/drawing/2014/main" id="{52968798-90F1-4843-988A-BB8846D60C8A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E8DC8571-52E0-4C18-8B51-AD30C1A013A7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Ⅳ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６</a:t>
                </a:r>
              </a:p>
            </p:txBody>
          </p:sp>
        </p:grpSp>
      </p:grpSp>
      <p:sp>
        <p:nvSpPr>
          <p:cNvPr id="18" name="角丸四角形 17"/>
          <p:cNvSpPr/>
          <p:nvPr/>
        </p:nvSpPr>
        <p:spPr>
          <a:xfrm>
            <a:off x="160803" y="1695072"/>
            <a:ext cx="9487603" cy="41863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9344" y="1897852"/>
            <a:ext cx="865499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Arial Black" panose="020B0A04020102020204" pitchFamily="34" charset="0"/>
              </a:rPr>
              <a:t>(Q) EU </a:t>
            </a:r>
            <a:r>
              <a:rPr lang="en-US" altLang="ja-JP" sz="2000" b="1" dirty="0">
                <a:latin typeface="Arial Black" panose="020B0A04020102020204" pitchFamily="34" charset="0"/>
              </a:rPr>
              <a:t>b</a:t>
            </a:r>
            <a:r>
              <a:rPr kumimoji="1" lang="en-US" altLang="ja-JP" sz="2000" b="1" dirty="0">
                <a:latin typeface="Arial Black" panose="020B0A04020102020204" pitchFamily="34" charset="0"/>
              </a:rPr>
              <a:t>usiness “X” went to</a:t>
            </a:r>
            <a:r>
              <a:rPr lang="en-US" altLang="ja-JP" sz="2000" b="1" dirty="0">
                <a:latin typeface="Arial Black" panose="020B0A04020102020204" pitchFamily="34" charset="0"/>
              </a:rPr>
              <a:t> Japan in order to purchase and </a:t>
            </a:r>
          </a:p>
          <a:p>
            <a:r>
              <a:rPr lang="en-US" altLang="ja-JP" sz="2000" b="1" dirty="0">
                <a:latin typeface="Arial Black" panose="020B0A04020102020204" pitchFamily="34" charset="0"/>
              </a:rPr>
              <a:t>      export some goods from Japan.  </a:t>
            </a:r>
            <a:br>
              <a:rPr lang="en-US" altLang="ja-JP" sz="2000" b="1" dirty="0">
                <a:latin typeface="Arial Black" panose="020B0A04020102020204" pitchFamily="34" charset="0"/>
              </a:rPr>
            </a:br>
            <a:r>
              <a:rPr lang="ja-JP" altLang="en-US" sz="2000" b="1" dirty="0">
                <a:latin typeface="Arial Black" panose="020B0A04020102020204" pitchFamily="34" charset="0"/>
              </a:rPr>
              <a:t>　　 </a:t>
            </a:r>
            <a:r>
              <a:rPr lang="en-US" altLang="ja-JP" sz="2000" b="1" dirty="0">
                <a:latin typeface="Arial Black" panose="020B0A04020102020204" pitchFamily="34" charset="0"/>
              </a:rPr>
              <a:t>“X” paid JCT at the payment to the Japanese vendors.</a:t>
            </a:r>
          </a:p>
          <a:p>
            <a:r>
              <a:rPr lang="ja-JP" altLang="en-US" sz="2000" b="1" dirty="0">
                <a:latin typeface="Arial Black" panose="020B0A04020102020204" pitchFamily="34" charset="0"/>
              </a:rPr>
              <a:t>　　　</a:t>
            </a:r>
            <a:r>
              <a:rPr lang="en-US" altLang="ja-JP" sz="2000" b="1" dirty="0">
                <a:latin typeface="Arial Black" panose="020B0A04020102020204" pitchFamily="34" charset="0"/>
              </a:rPr>
              <a:t>Is it possible to get the JCT refund?</a:t>
            </a:r>
            <a:br>
              <a:rPr lang="en-US" altLang="ja-JP" sz="2000" b="1" dirty="0">
                <a:latin typeface="Arial Black" panose="020B0A04020102020204" pitchFamily="34" charset="0"/>
              </a:rPr>
            </a:br>
            <a:r>
              <a:rPr lang="ja-JP" altLang="en-US" sz="2000" b="1" dirty="0">
                <a:latin typeface="Arial Black" panose="020B0A04020102020204" pitchFamily="34" charset="0"/>
              </a:rPr>
              <a:t>　　　</a:t>
            </a:r>
            <a:endParaRPr lang="en-US" altLang="ja-JP" sz="2000" b="1" dirty="0">
              <a:latin typeface="Arial Black" panose="020B0A04020102020204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2558" y="3581879"/>
            <a:ext cx="927754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lphaUcParenBoth"/>
            </a:pPr>
            <a:r>
              <a:rPr kumimoji="1" lang="en-US" altLang="ja-JP" sz="2000" dirty="0">
                <a:latin typeface="Arial Black" panose="020B0A04020102020204" pitchFamily="34" charset="0"/>
              </a:rPr>
              <a:t>Yes.  </a:t>
            </a:r>
            <a:endParaRPr lang="en-US" altLang="ja-JP" sz="2000" dirty="0">
              <a:latin typeface="Arial Black" panose="020B0A04020102020204" pitchFamily="34" charset="0"/>
            </a:endParaRPr>
          </a:p>
          <a:p>
            <a:r>
              <a:rPr kumimoji="1" lang="en-US" altLang="ja-JP" sz="2000" dirty="0">
                <a:latin typeface="Arial Black" panose="020B0A04020102020204" pitchFamily="34" charset="0"/>
              </a:rPr>
              <a:t>      But “X” must be</a:t>
            </a:r>
            <a:r>
              <a:rPr lang="en-US" altLang="ja-JP" sz="2000" dirty="0">
                <a:latin typeface="Arial Black" panose="020B0A04020102020204" pitchFamily="34" charset="0"/>
              </a:rPr>
              <a:t> a JCT tax payer.</a:t>
            </a:r>
          </a:p>
          <a:p>
            <a:r>
              <a:rPr kumimoji="1" lang="en-US" altLang="ja-JP" sz="2000" dirty="0">
                <a:latin typeface="Arial Black" panose="020B0A04020102020204" pitchFamily="34" charset="0"/>
              </a:rPr>
              <a:t>      </a:t>
            </a:r>
            <a:endParaRPr lang="en-US" altLang="ja-JP" sz="2000" dirty="0">
              <a:latin typeface="Arial Black" panose="020B0A04020102020204" pitchFamily="34" charset="0"/>
            </a:endParaRPr>
          </a:p>
          <a:p>
            <a:r>
              <a:rPr kumimoji="1" lang="en-US" altLang="ja-JP" sz="2000" dirty="0">
                <a:latin typeface="Arial Black" panose="020B0A04020102020204" pitchFamily="34" charset="0"/>
              </a:rPr>
              <a:t>      If “X” has no branch nor subsidiary company in Japan, it has </a:t>
            </a:r>
          </a:p>
          <a:p>
            <a:r>
              <a:rPr lang="en-US" altLang="ja-JP" sz="2000" dirty="0">
                <a:latin typeface="Arial Black" panose="020B0A04020102020204" pitchFamily="34" charset="0"/>
              </a:rPr>
              <a:t>      no obligation to pay corporate taxes.  But it can become JCT</a:t>
            </a:r>
          </a:p>
          <a:p>
            <a:r>
              <a:rPr lang="en-US" altLang="ja-JP" sz="2000" dirty="0">
                <a:latin typeface="Arial Black" panose="020B0A04020102020204" pitchFamily="34" charset="0"/>
              </a:rPr>
              <a:t>      tax p</a:t>
            </a:r>
            <a:r>
              <a:rPr kumimoji="1" lang="en-US" altLang="ja-JP" sz="2000" dirty="0">
                <a:latin typeface="Arial Black" panose="020B0A04020102020204" pitchFamily="34" charset="0"/>
              </a:rPr>
              <a:t>ayer.</a:t>
            </a:r>
            <a:br>
              <a:rPr kumimoji="1" lang="en-US" altLang="ja-JP" sz="2000" dirty="0">
                <a:latin typeface="Arial Black" panose="020B0A04020102020204" pitchFamily="34" charset="0"/>
              </a:rPr>
            </a:br>
            <a:endParaRPr kumimoji="1" lang="en-US" altLang="ja-JP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55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506109" y="259883"/>
            <a:ext cx="8864887" cy="6314173"/>
          </a:xfrm>
          <a:custGeom>
            <a:avLst/>
            <a:gdLst>
              <a:gd name="connsiteX0" fmla="*/ 0 w 8855242"/>
              <a:gd name="connsiteY0" fmla="*/ 1047570 h 6285297"/>
              <a:gd name="connsiteX1" fmla="*/ 1047570 w 8855242"/>
              <a:gd name="connsiteY1" fmla="*/ 0 h 6285297"/>
              <a:gd name="connsiteX2" fmla="*/ 7807672 w 8855242"/>
              <a:gd name="connsiteY2" fmla="*/ 0 h 6285297"/>
              <a:gd name="connsiteX3" fmla="*/ 8855242 w 8855242"/>
              <a:gd name="connsiteY3" fmla="*/ 1047570 h 6285297"/>
              <a:gd name="connsiteX4" fmla="*/ 8855242 w 8855242"/>
              <a:gd name="connsiteY4" fmla="*/ 5237727 h 6285297"/>
              <a:gd name="connsiteX5" fmla="*/ 7807672 w 8855242"/>
              <a:gd name="connsiteY5" fmla="*/ 6285297 h 6285297"/>
              <a:gd name="connsiteX6" fmla="*/ 1047570 w 8855242"/>
              <a:gd name="connsiteY6" fmla="*/ 6285297 h 6285297"/>
              <a:gd name="connsiteX7" fmla="*/ 0 w 8855242"/>
              <a:gd name="connsiteY7" fmla="*/ 5237727 h 6285297"/>
              <a:gd name="connsiteX8" fmla="*/ 0 w 8855242"/>
              <a:gd name="connsiteY8" fmla="*/ 1047570 h 6285297"/>
              <a:gd name="connsiteX0" fmla="*/ 0 w 8855242"/>
              <a:gd name="connsiteY0" fmla="*/ 1047570 h 6304548"/>
              <a:gd name="connsiteX1" fmla="*/ 1047570 w 8855242"/>
              <a:gd name="connsiteY1" fmla="*/ 0 h 6304548"/>
              <a:gd name="connsiteX2" fmla="*/ 7807672 w 8855242"/>
              <a:gd name="connsiteY2" fmla="*/ 0 h 6304548"/>
              <a:gd name="connsiteX3" fmla="*/ 8855242 w 8855242"/>
              <a:gd name="connsiteY3" fmla="*/ 1047570 h 6304548"/>
              <a:gd name="connsiteX4" fmla="*/ 8855242 w 8855242"/>
              <a:gd name="connsiteY4" fmla="*/ 5237727 h 6304548"/>
              <a:gd name="connsiteX5" fmla="*/ 7807672 w 8855242"/>
              <a:gd name="connsiteY5" fmla="*/ 6285297 h 6304548"/>
              <a:gd name="connsiteX6" fmla="*/ 662560 w 8855242"/>
              <a:gd name="connsiteY6" fmla="*/ 6304548 h 6304548"/>
              <a:gd name="connsiteX7" fmla="*/ 0 w 8855242"/>
              <a:gd name="connsiteY7" fmla="*/ 5237727 h 6304548"/>
              <a:gd name="connsiteX8" fmla="*/ 0 w 8855242"/>
              <a:gd name="connsiteY8" fmla="*/ 1047570 h 6304548"/>
              <a:gd name="connsiteX0" fmla="*/ 0 w 8855242"/>
              <a:gd name="connsiteY0" fmla="*/ 1047570 h 6304548"/>
              <a:gd name="connsiteX1" fmla="*/ 1047570 w 8855242"/>
              <a:gd name="connsiteY1" fmla="*/ 0 h 6304548"/>
              <a:gd name="connsiteX2" fmla="*/ 7807672 w 8855242"/>
              <a:gd name="connsiteY2" fmla="*/ 0 h 6304548"/>
              <a:gd name="connsiteX3" fmla="*/ 8855242 w 8855242"/>
              <a:gd name="connsiteY3" fmla="*/ 1047570 h 6304548"/>
              <a:gd name="connsiteX4" fmla="*/ 8855242 w 8855242"/>
              <a:gd name="connsiteY4" fmla="*/ 5237727 h 6304548"/>
              <a:gd name="connsiteX5" fmla="*/ 7807672 w 8855242"/>
              <a:gd name="connsiteY5" fmla="*/ 6285297 h 6304548"/>
              <a:gd name="connsiteX6" fmla="*/ 662560 w 8855242"/>
              <a:gd name="connsiteY6" fmla="*/ 6304548 h 6304548"/>
              <a:gd name="connsiteX7" fmla="*/ 19250 w 8855242"/>
              <a:gd name="connsiteY7" fmla="*/ 5709365 h 6304548"/>
              <a:gd name="connsiteX8" fmla="*/ 0 w 8855242"/>
              <a:gd name="connsiteY8" fmla="*/ 1047570 h 6304548"/>
              <a:gd name="connsiteX0" fmla="*/ 0 w 8855879"/>
              <a:gd name="connsiteY0" fmla="*/ 1047570 h 6304548"/>
              <a:gd name="connsiteX1" fmla="*/ 1047570 w 8855879"/>
              <a:gd name="connsiteY1" fmla="*/ 0 h 6304548"/>
              <a:gd name="connsiteX2" fmla="*/ 7807672 w 8855879"/>
              <a:gd name="connsiteY2" fmla="*/ 0 h 6304548"/>
              <a:gd name="connsiteX3" fmla="*/ 8855242 w 8855879"/>
              <a:gd name="connsiteY3" fmla="*/ 1047570 h 6304548"/>
              <a:gd name="connsiteX4" fmla="*/ 8855242 w 8855879"/>
              <a:gd name="connsiteY4" fmla="*/ 5237727 h 6304548"/>
              <a:gd name="connsiteX5" fmla="*/ 8317811 w 8855879"/>
              <a:gd name="connsiteY5" fmla="*/ 6285297 h 6304548"/>
              <a:gd name="connsiteX6" fmla="*/ 662560 w 8855879"/>
              <a:gd name="connsiteY6" fmla="*/ 6304548 h 6304548"/>
              <a:gd name="connsiteX7" fmla="*/ 19250 w 8855879"/>
              <a:gd name="connsiteY7" fmla="*/ 5709365 h 6304548"/>
              <a:gd name="connsiteX8" fmla="*/ 0 w 8855879"/>
              <a:gd name="connsiteY8" fmla="*/ 1047570 h 6304548"/>
              <a:gd name="connsiteX0" fmla="*/ 0 w 8855242"/>
              <a:gd name="connsiteY0" fmla="*/ 1047570 h 6304548"/>
              <a:gd name="connsiteX1" fmla="*/ 1047570 w 8855242"/>
              <a:gd name="connsiteY1" fmla="*/ 0 h 6304548"/>
              <a:gd name="connsiteX2" fmla="*/ 7807672 w 8855242"/>
              <a:gd name="connsiteY2" fmla="*/ 0 h 6304548"/>
              <a:gd name="connsiteX3" fmla="*/ 8855242 w 8855242"/>
              <a:gd name="connsiteY3" fmla="*/ 1047570 h 6304548"/>
              <a:gd name="connsiteX4" fmla="*/ 8845617 w 8855242"/>
              <a:gd name="connsiteY4" fmla="*/ 5382105 h 6304548"/>
              <a:gd name="connsiteX5" fmla="*/ 8317811 w 8855242"/>
              <a:gd name="connsiteY5" fmla="*/ 6285297 h 6304548"/>
              <a:gd name="connsiteX6" fmla="*/ 662560 w 8855242"/>
              <a:gd name="connsiteY6" fmla="*/ 6304548 h 6304548"/>
              <a:gd name="connsiteX7" fmla="*/ 19250 w 8855242"/>
              <a:gd name="connsiteY7" fmla="*/ 5709365 h 6304548"/>
              <a:gd name="connsiteX8" fmla="*/ 0 w 8855242"/>
              <a:gd name="connsiteY8" fmla="*/ 1047570 h 6304548"/>
              <a:gd name="connsiteX0" fmla="*/ 0 w 8855242"/>
              <a:gd name="connsiteY0" fmla="*/ 1047570 h 6304548"/>
              <a:gd name="connsiteX1" fmla="*/ 1047570 w 8855242"/>
              <a:gd name="connsiteY1" fmla="*/ 0 h 6304548"/>
              <a:gd name="connsiteX2" fmla="*/ 7807672 w 8855242"/>
              <a:gd name="connsiteY2" fmla="*/ 0 h 6304548"/>
              <a:gd name="connsiteX3" fmla="*/ 8855242 w 8855242"/>
              <a:gd name="connsiteY3" fmla="*/ 797313 h 6304548"/>
              <a:gd name="connsiteX4" fmla="*/ 8845617 w 8855242"/>
              <a:gd name="connsiteY4" fmla="*/ 5382105 h 6304548"/>
              <a:gd name="connsiteX5" fmla="*/ 8317811 w 8855242"/>
              <a:gd name="connsiteY5" fmla="*/ 6285297 h 6304548"/>
              <a:gd name="connsiteX6" fmla="*/ 662560 w 8855242"/>
              <a:gd name="connsiteY6" fmla="*/ 6304548 h 6304548"/>
              <a:gd name="connsiteX7" fmla="*/ 19250 w 8855242"/>
              <a:gd name="connsiteY7" fmla="*/ 5709365 h 6304548"/>
              <a:gd name="connsiteX8" fmla="*/ 0 w 8855242"/>
              <a:gd name="connsiteY8" fmla="*/ 1047570 h 6304548"/>
              <a:gd name="connsiteX0" fmla="*/ 0 w 8855242"/>
              <a:gd name="connsiteY0" fmla="*/ 1057195 h 6314173"/>
              <a:gd name="connsiteX1" fmla="*/ 1047570 w 8855242"/>
              <a:gd name="connsiteY1" fmla="*/ 9625 h 6314173"/>
              <a:gd name="connsiteX2" fmla="*/ 8154181 w 8855242"/>
              <a:gd name="connsiteY2" fmla="*/ 0 h 6314173"/>
              <a:gd name="connsiteX3" fmla="*/ 8855242 w 8855242"/>
              <a:gd name="connsiteY3" fmla="*/ 806938 h 6314173"/>
              <a:gd name="connsiteX4" fmla="*/ 8845617 w 8855242"/>
              <a:gd name="connsiteY4" fmla="*/ 5391730 h 6314173"/>
              <a:gd name="connsiteX5" fmla="*/ 8317811 w 8855242"/>
              <a:gd name="connsiteY5" fmla="*/ 6294922 h 6314173"/>
              <a:gd name="connsiteX6" fmla="*/ 662560 w 8855242"/>
              <a:gd name="connsiteY6" fmla="*/ 6314173 h 6314173"/>
              <a:gd name="connsiteX7" fmla="*/ 19250 w 8855242"/>
              <a:gd name="connsiteY7" fmla="*/ 5718990 h 6314173"/>
              <a:gd name="connsiteX8" fmla="*/ 0 w 8855242"/>
              <a:gd name="connsiteY8" fmla="*/ 1057195 h 6314173"/>
              <a:gd name="connsiteX0" fmla="*/ 0 w 8864867"/>
              <a:gd name="connsiteY0" fmla="*/ 932066 h 6314173"/>
              <a:gd name="connsiteX1" fmla="*/ 1057195 w 8864867"/>
              <a:gd name="connsiteY1" fmla="*/ 9625 h 6314173"/>
              <a:gd name="connsiteX2" fmla="*/ 8163806 w 8864867"/>
              <a:gd name="connsiteY2" fmla="*/ 0 h 6314173"/>
              <a:gd name="connsiteX3" fmla="*/ 8864867 w 8864867"/>
              <a:gd name="connsiteY3" fmla="*/ 806938 h 6314173"/>
              <a:gd name="connsiteX4" fmla="*/ 8855242 w 8864867"/>
              <a:gd name="connsiteY4" fmla="*/ 5391730 h 6314173"/>
              <a:gd name="connsiteX5" fmla="*/ 8327436 w 8864867"/>
              <a:gd name="connsiteY5" fmla="*/ 6294922 h 6314173"/>
              <a:gd name="connsiteX6" fmla="*/ 672185 w 8864867"/>
              <a:gd name="connsiteY6" fmla="*/ 6314173 h 6314173"/>
              <a:gd name="connsiteX7" fmla="*/ 28875 w 8864867"/>
              <a:gd name="connsiteY7" fmla="*/ 5718990 h 6314173"/>
              <a:gd name="connsiteX8" fmla="*/ 0 w 8864867"/>
              <a:gd name="connsiteY8" fmla="*/ 932066 h 6314173"/>
              <a:gd name="connsiteX0" fmla="*/ 20 w 8864887"/>
              <a:gd name="connsiteY0" fmla="*/ 932066 h 6314173"/>
              <a:gd name="connsiteX1" fmla="*/ 566327 w 8864887"/>
              <a:gd name="connsiteY1" fmla="*/ 19250 h 6314173"/>
              <a:gd name="connsiteX2" fmla="*/ 8163826 w 8864887"/>
              <a:gd name="connsiteY2" fmla="*/ 0 h 6314173"/>
              <a:gd name="connsiteX3" fmla="*/ 8864887 w 8864887"/>
              <a:gd name="connsiteY3" fmla="*/ 806938 h 6314173"/>
              <a:gd name="connsiteX4" fmla="*/ 8855262 w 8864887"/>
              <a:gd name="connsiteY4" fmla="*/ 5391730 h 6314173"/>
              <a:gd name="connsiteX5" fmla="*/ 8327456 w 8864887"/>
              <a:gd name="connsiteY5" fmla="*/ 6294922 h 6314173"/>
              <a:gd name="connsiteX6" fmla="*/ 672205 w 8864887"/>
              <a:gd name="connsiteY6" fmla="*/ 6314173 h 6314173"/>
              <a:gd name="connsiteX7" fmla="*/ 28895 w 8864887"/>
              <a:gd name="connsiteY7" fmla="*/ 5718990 h 6314173"/>
              <a:gd name="connsiteX8" fmla="*/ 20 w 8864887"/>
              <a:gd name="connsiteY8" fmla="*/ 932066 h 631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64887" h="6314173">
                <a:moveTo>
                  <a:pt x="20" y="932066"/>
                </a:moveTo>
                <a:cubicBezTo>
                  <a:pt x="20" y="353509"/>
                  <a:pt x="-12230" y="19250"/>
                  <a:pt x="566327" y="19250"/>
                </a:cubicBezTo>
                <a:lnTo>
                  <a:pt x="8163826" y="0"/>
                </a:lnTo>
                <a:cubicBezTo>
                  <a:pt x="8742383" y="0"/>
                  <a:pt x="8864887" y="228381"/>
                  <a:pt x="8864887" y="806938"/>
                </a:cubicBezTo>
                <a:cubicBezTo>
                  <a:pt x="8861679" y="2251783"/>
                  <a:pt x="8858470" y="3946885"/>
                  <a:pt x="8855262" y="5391730"/>
                </a:cubicBezTo>
                <a:cubicBezTo>
                  <a:pt x="8855262" y="5970287"/>
                  <a:pt x="8906013" y="6294922"/>
                  <a:pt x="8327456" y="6294922"/>
                </a:cubicBezTo>
                <a:lnTo>
                  <a:pt x="672205" y="6314173"/>
                </a:lnTo>
                <a:cubicBezTo>
                  <a:pt x="93648" y="6314173"/>
                  <a:pt x="28895" y="6297547"/>
                  <a:pt x="28895" y="5718990"/>
                </a:cubicBezTo>
                <a:cubicBezTo>
                  <a:pt x="22478" y="4165058"/>
                  <a:pt x="6437" y="2485998"/>
                  <a:pt x="20" y="932066"/>
                </a:cubicBezTo>
                <a:close/>
              </a:path>
            </a:pathLst>
          </a:custGeom>
          <a:pattFill prst="diagBrick">
            <a:fgClr>
              <a:schemeClr val="accent1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822357" y="1153012"/>
            <a:ext cx="4548638" cy="1563209"/>
          </a:xfrm>
          <a:custGeom>
            <a:avLst/>
            <a:gdLst>
              <a:gd name="connsiteX0" fmla="*/ 0 w 4545106"/>
              <a:gd name="connsiteY0" fmla="*/ 259982 h 1559859"/>
              <a:gd name="connsiteX1" fmla="*/ 259982 w 4545106"/>
              <a:gd name="connsiteY1" fmla="*/ 0 h 1559859"/>
              <a:gd name="connsiteX2" fmla="*/ 4285124 w 4545106"/>
              <a:gd name="connsiteY2" fmla="*/ 0 h 1559859"/>
              <a:gd name="connsiteX3" fmla="*/ 4545106 w 4545106"/>
              <a:gd name="connsiteY3" fmla="*/ 259982 h 1559859"/>
              <a:gd name="connsiteX4" fmla="*/ 4545106 w 4545106"/>
              <a:gd name="connsiteY4" fmla="*/ 1299877 h 1559859"/>
              <a:gd name="connsiteX5" fmla="*/ 4285124 w 4545106"/>
              <a:gd name="connsiteY5" fmla="*/ 1559859 h 1559859"/>
              <a:gd name="connsiteX6" fmla="*/ 259982 w 4545106"/>
              <a:gd name="connsiteY6" fmla="*/ 1559859 h 1559859"/>
              <a:gd name="connsiteX7" fmla="*/ 0 w 4545106"/>
              <a:gd name="connsiteY7" fmla="*/ 1299877 h 1559859"/>
              <a:gd name="connsiteX8" fmla="*/ 0 w 4545106"/>
              <a:gd name="connsiteY8" fmla="*/ 259982 h 1559859"/>
              <a:gd name="connsiteX0" fmla="*/ 0 w 4545106"/>
              <a:gd name="connsiteY0" fmla="*/ 259982 h 1559859"/>
              <a:gd name="connsiteX1" fmla="*/ 259982 w 4545106"/>
              <a:gd name="connsiteY1" fmla="*/ 0 h 1559859"/>
              <a:gd name="connsiteX2" fmla="*/ 4285124 w 4545106"/>
              <a:gd name="connsiteY2" fmla="*/ 0 h 1559859"/>
              <a:gd name="connsiteX3" fmla="*/ 4545106 w 4545106"/>
              <a:gd name="connsiteY3" fmla="*/ 152405 h 1559859"/>
              <a:gd name="connsiteX4" fmla="*/ 4545106 w 4545106"/>
              <a:gd name="connsiteY4" fmla="*/ 1299877 h 1559859"/>
              <a:gd name="connsiteX5" fmla="*/ 4285124 w 4545106"/>
              <a:gd name="connsiteY5" fmla="*/ 1559859 h 1559859"/>
              <a:gd name="connsiteX6" fmla="*/ 259982 w 4545106"/>
              <a:gd name="connsiteY6" fmla="*/ 1559859 h 1559859"/>
              <a:gd name="connsiteX7" fmla="*/ 0 w 4545106"/>
              <a:gd name="connsiteY7" fmla="*/ 1299877 h 1559859"/>
              <a:gd name="connsiteX8" fmla="*/ 0 w 4545106"/>
              <a:gd name="connsiteY8" fmla="*/ 259982 h 1559859"/>
              <a:gd name="connsiteX0" fmla="*/ 0 w 4545106"/>
              <a:gd name="connsiteY0" fmla="*/ 259982 h 1559859"/>
              <a:gd name="connsiteX1" fmla="*/ 259982 w 4545106"/>
              <a:gd name="connsiteY1" fmla="*/ 0 h 1559859"/>
              <a:gd name="connsiteX2" fmla="*/ 4402599 w 4545106"/>
              <a:gd name="connsiteY2" fmla="*/ 3175 h 1559859"/>
              <a:gd name="connsiteX3" fmla="*/ 4545106 w 4545106"/>
              <a:gd name="connsiteY3" fmla="*/ 152405 h 1559859"/>
              <a:gd name="connsiteX4" fmla="*/ 4545106 w 4545106"/>
              <a:gd name="connsiteY4" fmla="*/ 1299877 h 1559859"/>
              <a:gd name="connsiteX5" fmla="*/ 4285124 w 4545106"/>
              <a:gd name="connsiteY5" fmla="*/ 1559859 h 1559859"/>
              <a:gd name="connsiteX6" fmla="*/ 259982 w 4545106"/>
              <a:gd name="connsiteY6" fmla="*/ 1559859 h 1559859"/>
              <a:gd name="connsiteX7" fmla="*/ 0 w 4545106"/>
              <a:gd name="connsiteY7" fmla="*/ 1299877 h 1559859"/>
              <a:gd name="connsiteX8" fmla="*/ 0 w 4545106"/>
              <a:gd name="connsiteY8" fmla="*/ 259982 h 1559859"/>
              <a:gd name="connsiteX0" fmla="*/ 0 w 4545724"/>
              <a:gd name="connsiteY0" fmla="*/ 259982 h 1563034"/>
              <a:gd name="connsiteX1" fmla="*/ 259982 w 4545724"/>
              <a:gd name="connsiteY1" fmla="*/ 0 h 1563034"/>
              <a:gd name="connsiteX2" fmla="*/ 4402599 w 4545724"/>
              <a:gd name="connsiteY2" fmla="*/ 3175 h 1563034"/>
              <a:gd name="connsiteX3" fmla="*/ 4545106 w 4545724"/>
              <a:gd name="connsiteY3" fmla="*/ 152405 h 1563034"/>
              <a:gd name="connsiteX4" fmla="*/ 4545106 w 4545724"/>
              <a:gd name="connsiteY4" fmla="*/ 1299877 h 1563034"/>
              <a:gd name="connsiteX5" fmla="*/ 4418474 w 4545724"/>
              <a:gd name="connsiteY5" fmla="*/ 1563034 h 1563034"/>
              <a:gd name="connsiteX6" fmla="*/ 259982 w 4545724"/>
              <a:gd name="connsiteY6" fmla="*/ 1559859 h 1563034"/>
              <a:gd name="connsiteX7" fmla="*/ 0 w 4545724"/>
              <a:gd name="connsiteY7" fmla="*/ 1299877 h 1563034"/>
              <a:gd name="connsiteX8" fmla="*/ 0 w 4545724"/>
              <a:gd name="connsiteY8" fmla="*/ 259982 h 1563034"/>
              <a:gd name="connsiteX0" fmla="*/ 0 w 4548638"/>
              <a:gd name="connsiteY0" fmla="*/ 259982 h 1563209"/>
              <a:gd name="connsiteX1" fmla="*/ 259982 w 4548638"/>
              <a:gd name="connsiteY1" fmla="*/ 0 h 1563209"/>
              <a:gd name="connsiteX2" fmla="*/ 4402599 w 4548638"/>
              <a:gd name="connsiteY2" fmla="*/ 3175 h 1563209"/>
              <a:gd name="connsiteX3" fmla="*/ 4545106 w 4548638"/>
              <a:gd name="connsiteY3" fmla="*/ 152405 h 1563209"/>
              <a:gd name="connsiteX4" fmla="*/ 4548281 w 4548638"/>
              <a:gd name="connsiteY4" fmla="*/ 1430052 h 1563209"/>
              <a:gd name="connsiteX5" fmla="*/ 4418474 w 4548638"/>
              <a:gd name="connsiteY5" fmla="*/ 1563034 h 1563209"/>
              <a:gd name="connsiteX6" fmla="*/ 259982 w 4548638"/>
              <a:gd name="connsiteY6" fmla="*/ 1559859 h 1563209"/>
              <a:gd name="connsiteX7" fmla="*/ 0 w 4548638"/>
              <a:gd name="connsiteY7" fmla="*/ 1299877 h 1563209"/>
              <a:gd name="connsiteX8" fmla="*/ 0 w 4548638"/>
              <a:gd name="connsiteY8" fmla="*/ 259982 h 156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48638" h="1563209">
                <a:moveTo>
                  <a:pt x="0" y="259982"/>
                </a:moveTo>
                <a:cubicBezTo>
                  <a:pt x="0" y="116398"/>
                  <a:pt x="116398" y="0"/>
                  <a:pt x="259982" y="0"/>
                </a:cubicBezTo>
                <a:lnTo>
                  <a:pt x="4402599" y="3175"/>
                </a:lnTo>
                <a:cubicBezTo>
                  <a:pt x="4546183" y="3175"/>
                  <a:pt x="4545106" y="8821"/>
                  <a:pt x="4545106" y="152405"/>
                </a:cubicBezTo>
                <a:cubicBezTo>
                  <a:pt x="4546164" y="578287"/>
                  <a:pt x="4547223" y="1004170"/>
                  <a:pt x="4548281" y="1430052"/>
                </a:cubicBezTo>
                <a:cubicBezTo>
                  <a:pt x="4548281" y="1573636"/>
                  <a:pt x="4562058" y="1563034"/>
                  <a:pt x="4418474" y="1563034"/>
                </a:cubicBezTo>
                <a:lnTo>
                  <a:pt x="259982" y="1559859"/>
                </a:lnTo>
                <a:cubicBezTo>
                  <a:pt x="116398" y="1559859"/>
                  <a:pt x="0" y="1443461"/>
                  <a:pt x="0" y="1299877"/>
                </a:cubicBezTo>
                <a:lnTo>
                  <a:pt x="0" y="259982"/>
                </a:lnTo>
                <a:close/>
              </a:path>
            </a:pathLst>
          </a:custGeom>
          <a:pattFill prst="pct90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n-US" altLang="ja-JP" sz="6000" b="1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6000" b="1" dirty="0">
                <a:solidFill>
                  <a:srgbClr val="5B9BD5">
                    <a:lumMod val="40000"/>
                    <a:lumOff val="60000"/>
                  </a:srgb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THANK</a:t>
            </a:r>
            <a:r>
              <a:rPr lang="en-US" altLang="ja-JP" sz="6000" b="1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</a:t>
            </a:r>
            <a:endParaRPr lang="ja-JP" altLang="en-US" sz="6000" b="1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" name="角丸四角形 4"/>
          <p:cNvSpPr/>
          <p:nvPr/>
        </p:nvSpPr>
        <p:spPr>
          <a:xfrm>
            <a:off x="4822357" y="3081929"/>
            <a:ext cx="4548638" cy="1563209"/>
          </a:xfrm>
          <a:custGeom>
            <a:avLst/>
            <a:gdLst>
              <a:gd name="connsiteX0" fmla="*/ 0 w 4545106"/>
              <a:gd name="connsiteY0" fmla="*/ 259982 h 1559859"/>
              <a:gd name="connsiteX1" fmla="*/ 259982 w 4545106"/>
              <a:gd name="connsiteY1" fmla="*/ 0 h 1559859"/>
              <a:gd name="connsiteX2" fmla="*/ 4285124 w 4545106"/>
              <a:gd name="connsiteY2" fmla="*/ 0 h 1559859"/>
              <a:gd name="connsiteX3" fmla="*/ 4545106 w 4545106"/>
              <a:gd name="connsiteY3" fmla="*/ 259982 h 1559859"/>
              <a:gd name="connsiteX4" fmla="*/ 4545106 w 4545106"/>
              <a:gd name="connsiteY4" fmla="*/ 1299877 h 1559859"/>
              <a:gd name="connsiteX5" fmla="*/ 4285124 w 4545106"/>
              <a:gd name="connsiteY5" fmla="*/ 1559859 h 1559859"/>
              <a:gd name="connsiteX6" fmla="*/ 259982 w 4545106"/>
              <a:gd name="connsiteY6" fmla="*/ 1559859 h 1559859"/>
              <a:gd name="connsiteX7" fmla="*/ 0 w 4545106"/>
              <a:gd name="connsiteY7" fmla="*/ 1299877 h 1559859"/>
              <a:gd name="connsiteX8" fmla="*/ 0 w 4545106"/>
              <a:gd name="connsiteY8" fmla="*/ 259982 h 1559859"/>
              <a:gd name="connsiteX0" fmla="*/ 0 w 4545106"/>
              <a:gd name="connsiteY0" fmla="*/ 259982 h 1559859"/>
              <a:gd name="connsiteX1" fmla="*/ 259982 w 4545106"/>
              <a:gd name="connsiteY1" fmla="*/ 0 h 1559859"/>
              <a:gd name="connsiteX2" fmla="*/ 4285124 w 4545106"/>
              <a:gd name="connsiteY2" fmla="*/ 0 h 1559859"/>
              <a:gd name="connsiteX3" fmla="*/ 4545106 w 4545106"/>
              <a:gd name="connsiteY3" fmla="*/ 152405 h 1559859"/>
              <a:gd name="connsiteX4" fmla="*/ 4545106 w 4545106"/>
              <a:gd name="connsiteY4" fmla="*/ 1299877 h 1559859"/>
              <a:gd name="connsiteX5" fmla="*/ 4285124 w 4545106"/>
              <a:gd name="connsiteY5" fmla="*/ 1559859 h 1559859"/>
              <a:gd name="connsiteX6" fmla="*/ 259982 w 4545106"/>
              <a:gd name="connsiteY6" fmla="*/ 1559859 h 1559859"/>
              <a:gd name="connsiteX7" fmla="*/ 0 w 4545106"/>
              <a:gd name="connsiteY7" fmla="*/ 1299877 h 1559859"/>
              <a:gd name="connsiteX8" fmla="*/ 0 w 4545106"/>
              <a:gd name="connsiteY8" fmla="*/ 259982 h 1559859"/>
              <a:gd name="connsiteX0" fmla="*/ 0 w 4545106"/>
              <a:gd name="connsiteY0" fmla="*/ 259982 h 1559859"/>
              <a:gd name="connsiteX1" fmla="*/ 259982 w 4545106"/>
              <a:gd name="connsiteY1" fmla="*/ 0 h 1559859"/>
              <a:gd name="connsiteX2" fmla="*/ 4402599 w 4545106"/>
              <a:gd name="connsiteY2" fmla="*/ 3175 h 1559859"/>
              <a:gd name="connsiteX3" fmla="*/ 4545106 w 4545106"/>
              <a:gd name="connsiteY3" fmla="*/ 152405 h 1559859"/>
              <a:gd name="connsiteX4" fmla="*/ 4545106 w 4545106"/>
              <a:gd name="connsiteY4" fmla="*/ 1299877 h 1559859"/>
              <a:gd name="connsiteX5" fmla="*/ 4285124 w 4545106"/>
              <a:gd name="connsiteY5" fmla="*/ 1559859 h 1559859"/>
              <a:gd name="connsiteX6" fmla="*/ 259982 w 4545106"/>
              <a:gd name="connsiteY6" fmla="*/ 1559859 h 1559859"/>
              <a:gd name="connsiteX7" fmla="*/ 0 w 4545106"/>
              <a:gd name="connsiteY7" fmla="*/ 1299877 h 1559859"/>
              <a:gd name="connsiteX8" fmla="*/ 0 w 4545106"/>
              <a:gd name="connsiteY8" fmla="*/ 259982 h 1559859"/>
              <a:gd name="connsiteX0" fmla="*/ 0 w 4545724"/>
              <a:gd name="connsiteY0" fmla="*/ 259982 h 1563034"/>
              <a:gd name="connsiteX1" fmla="*/ 259982 w 4545724"/>
              <a:gd name="connsiteY1" fmla="*/ 0 h 1563034"/>
              <a:gd name="connsiteX2" fmla="*/ 4402599 w 4545724"/>
              <a:gd name="connsiteY2" fmla="*/ 3175 h 1563034"/>
              <a:gd name="connsiteX3" fmla="*/ 4545106 w 4545724"/>
              <a:gd name="connsiteY3" fmla="*/ 152405 h 1563034"/>
              <a:gd name="connsiteX4" fmla="*/ 4545106 w 4545724"/>
              <a:gd name="connsiteY4" fmla="*/ 1299877 h 1563034"/>
              <a:gd name="connsiteX5" fmla="*/ 4418474 w 4545724"/>
              <a:gd name="connsiteY5" fmla="*/ 1563034 h 1563034"/>
              <a:gd name="connsiteX6" fmla="*/ 259982 w 4545724"/>
              <a:gd name="connsiteY6" fmla="*/ 1559859 h 1563034"/>
              <a:gd name="connsiteX7" fmla="*/ 0 w 4545724"/>
              <a:gd name="connsiteY7" fmla="*/ 1299877 h 1563034"/>
              <a:gd name="connsiteX8" fmla="*/ 0 w 4545724"/>
              <a:gd name="connsiteY8" fmla="*/ 259982 h 1563034"/>
              <a:gd name="connsiteX0" fmla="*/ 0 w 4548638"/>
              <a:gd name="connsiteY0" fmla="*/ 259982 h 1563209"/>
              <a:gd name="connsiteX1" fmla="*/ 259982 w 4548638"/>
              <a:gd name="connsiteY1" fmla="*/ 0 h 1563209"/>
              <a:gd name="connsiteX2" fmla="*/ 4402599 w 4548638"/>
              <a:gd name="connsiteY2" fmla="*/ 3175 h 1563209"/>
              <a:gd name="connsiteX3" fmla="*/ 4545106 w 4548638"/>
              <a:gd name="connsiteY3" fmla="*/ 152405 h 1563209"/>
              <a:gd name="connsiteX4" fmla="*/ 4548281 w 4548638"/>
              <a:gd name="connsiteY4" fmla="*/ 1430052 h 1563209"/>
              <a:gd name="connsiteX5" fmla="*/ 4418474 w 4548638"/>
              <a:gd name="connsiteY5" fmla="*/ 1563034 h 1563209"/>
              <a:gd name="connsiteX6" fmla="*/ 259982 w 4548638"/>
              <a:gd name="connsiteY6" fmla="*/ 1559859 h 1563209"/>
              <a:gd name="connsiteX7" fmla="*/ 0 w 4548638"/>
              <a:gd name="connsiteY7" fmla="*/ 1299877 h 1563209"/>
              <a:gd name="connsiteX8" fmla="*/ 0 w 4548638"/>
              <a:gd name="connsiteY8" fmla="*/ 259982 h 156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48638" h="1563209">
                <a:moveTo>
                  <a:pt x="0" y="259982"/>
                </a:moveTo>
                <a:cubicBezTo>
                  <a:pt x="0" y="116398"/>
                  <a:pt x="116398" y="0"/>
                  <a:pt x="259982" y="0"/>
                </a:cubicBezTo>
                <a:lnTo>
                  <a:pt x="4402599" y="3175"/>
                </a:lnTo>
                <a:cubicBezTo>
                  <a:pt x="4546183" y="3175"/>
                  <a:pt x="4545106" y="8821"/>
                  <a:pt x="4545106" y="152405"/>
                </a:cubicBezTo>
                <a:cubicBezTo>
                  <a:pt x="4546164" y="578287"/>
                  <a:pt x="4547223" y="1004170"/>
                  <a:pt x="4548281" y="1430052"/>
                </a:cubicBezTo>
                <a:cubicBezTo>
                  <a:pt x="4548281" y="1573636"/>
                  <a:pt x="4562058" y="1563034"/>
                  <a:pt x="4418474" y="1563034"/>
                </a:cubicBezTo>
                <a:lnTo>
                  <a:pt x="259982" y="1559859"/>
                </a:lnTo>
                <a:cubicBezTo>
                  <a:pt x="116398" y="1559859"/>
                  <a:pt x="0" y="1443461"/>
                  <a:pt x="0" y="1299877"/>
                </a:cubicBezTo>
                <a:lnTo>
                  <a:pt x="0" y="259982"/>
                </a:lnTo>
                <a:close/>
              </a:path>
            </a:pathLst>
          </a:custGeom>
          <a:pattFill prst="pct90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en-US" altLang="ja-JP" sz="6000" b="1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en-US" altLang="ja-JP" sz="6000" b="1" dirty="0">
                <a:solidFill>
                  <a:srgbClr val="5B9BD5">
                    <a:lumMod val="40000"/>
                    <a:lumOff val="60000"/>
                  </a:srgb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YOU!</a:t>
            </a:r>
            <a:r>
              <a:rPr lang="en-US" altLang="ja-JP" sz="6000" b="1" dirty="0">
                <a:solidFill>
                  <a:srgbClr val="0070C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 </a:t>
            </a:r>
            <a:endParaRPr lang="ja-JP" altLang="en-US" sz="6000" b="1" dirty="0">
              <a:solidFill>
                <a:srgbClr val="0070C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914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/>
          <p:cNvGrpSpPr/>
          <p:nvPr/>
        </p:nvGrpSpPr>
        <p:grpSpPr>
          <a:xfrm>
            <a:off x="96773" y="1306240"/>
            <a:ext cx="9703999" cy="5045030"/>
            <a:chOff x="-284228" y="1306240"/>
            <a:chExt cx="9703999" cy="5045030"/>
          </a:xfrm>
        </p:grpSpPr>
        <p:cxnSp>
          <p:nvCxnSpPr>
            <p:cNvPr id="63" name="直線コネクタ 62"/>
            <p:cNvCxnSpPr/>
            <p:nvPr/>
          </p:nvCxnSpPr>
          <p:spPr>
            <a:xfrm flipV="1">
              <a:off x="-275772" y="1306240"/>
              <a:ext cx="9695543" cy="14515"/>
            </a:xfrm>
            <a:prstGeom prst="line">
              <a:avLst/>
            </a:prstGeom>
            <a:ln w="95250" cmpd="thinThick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コネクタ 132"/>
            <p:cNvCxnSpPr/>
            <p:nvPr/>
          </p:nvCxnSpPr>
          <p:spPr>
            <a:xfrm>
              <a:off x="-284228" y="6336755"/>
              <a:ext cx="9695543" cy="14515"/>
            </a:xfrm>
            <a:prstGeom prst="line">
              <a:avLst/>
            </a:prstGeom>
            <a:ln w="95250" cmpd="thinThick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グループ化 51"/>
          <p:cNvGrpSpPr/>
          <p:nvPr/>
        </p:nvGrpSpPr>
        <p:grpSpPr>
          <a:xfrm>
            <a:off x="1659655" y="2821361"/>
            <a:ext cx="1572531" cy="1930640"/>
            <a:chOff x="683506" y="2681867"/>
            <a:chExt cx="2580565" cy="3168230"/>
          </a:xfrm>
        </p:grpSpPr>
        <p:grpSp>
          <p:nvGrpSpPr>
            <p:cNvPr id="58" name="グループ化 57"/>
            <p:cNvGrpSpPr/>
            <p:nvPr/>
          </p:nvGrpSpPr>
          <p:grpSpPr>
            <a:xfrm>
              <a:off x="1263142" y="2681867"/>
              <a:ext cx="2000929" cy="1787081"/>
              <a:chOff x="1455206" y="2597410"/>
              <a:chExt cx="2000929" cy="1787081"/>
            </a:xfrm>
          </p:grpSpPr>
          <p:grpSp>
            <p:nvGrpSpPr>
              <p:cNvPr id="43" name="グループ化 42"/>
              <p:cNvGrpSpPr/>
              <p:nvPr/>
            </p:nvGrpSpPr>
            <p:grpSpPr>
              <a:xfrm>
                <a:off x="1455206" y="2597410"/>
                <a:ext cx="1081688" cy="809850"/>
                <a:chOff x="1455206" y="2597410"/>
                <a:chExt cx="1081688" cy="809850"/>
              </a:xfrm>
            </p:grpSpPr>
            <p:sp>
              <p:nvSpPr>
                <p:cNvPr id="33" name="フローチャート: 処理 32"/>
                <p:cNvSpPr/>
                <p:nvPr/>
              </p:nvSpPr>
              <p:spPr>
                <a:xfrm>
                  <a:off x="1670300" y="3091100"/>
                  <a:ext cx="768000" cy="316160"/>
                </a:xfrm>
                <a:prstGeom prst="flowChartProcess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854" dirty="0"/>
                    <a:t>1,200</a:t>
                  </a:r>
                  <a:endParaRPr lang="ja-JP" altLang="en-US" sz="854" dirty="0"/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1455206" y="2597410"/>
                  <a:ext cx="1081688" cy="5829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 err="1"/>
                    <a:t>CTax</a:t>
                  </a:r>
                  <a:endParaRPr lang="en-US" altLang="ja-JP" sz="854" dirty="0"/>
                </a:p>
                <a:p>
                  <a:pPr algn="ctr"/>
                  <a:r>
                    <a:rPr lang="en-US" altLang="ja-JP" sz="854" dirty="0"/>
                    <a:t>deductible</a:t>
                  </a:r>
                  <a:endParaRPr lang="ja-JP" altLang="en-US" sz="854" dirty="0"/>
                </a:p>
              </p:txBody>
            </p:sp>
          </p:grpSp>
          <p:grpSp>
            <p:nvGrpSpPr>
              <p:cNvPr id="44" name="グループ化 43"/>
              <p:cNvGrpSpPr/>
              <p:nvPr/>
            </p:nvGrpSpPr>
            <p:grpSpPr>
              <a:xfrm>
                <a:off x="2576999" y="2884181"/>
                <a:ext cx="879136" cy="872129"/>
                <a:chOff x="1314784" y="2228231"/>
                <a:chExt cx="879136" cy="872129"/>
              </a:xfrm>
            </p:grpSpPr>
            <p:sp>
              <p:nvSpPr>
                <p:cNvPr id="45" name="フローチャート: 処理 44"/>
                <p:cNvSpPr/>
                <p:nvPr/>
              </p:nvSpPr>
              <p:spPr>
                <a:xfrm>
                  <a:off x="1379888" y="2755063"/>
                  <a:ext cx="800111" cy="345297"/>
                </a:xfrm>
                <a:prstGeom prst="flowChartProcess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854" dirty="0"/>
                    <a:t>1,500</a:t>
                  </a:r>
                  <a:endParaRPr lang="ja-JP" altLang="en-US" sz="854" dirty="0"/>
                </a:p>
              </p:txBody>
            </p:sp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1314784" y="2228231"/>
                  <a:ext cx="879136" cy="5829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 err="1"/>
                    <a:t>CTax</a:t>
                  </a:r>
                  <a:endParaRPr lang="en-US" altLang="ja-JP" sz="854" dirty="0"/>
                </a:p>
                <a:p>
                  <a:pPr algn="ctr"/>
                  <a:r>
                    <a:rPr lang="en-US" altLang="ja-JP" sz="854" dirty="0"/>
                    <a:t>payable</a:t>
                  </a:r>
                  <a:endParaRPr lang="ja-JP" altLang="en-US" sz="854" dirty="0"/>
                </a:p>
              </p:txBody>
            </p:sp>
          </p:grpSp>
          <p:grpSp>
            <p:nvGrpSpPr>
              <p:cNvPr id="57" name="グループ化 56"/>
              <p:cNvGrpSpPr/>
              <p:nvPr/>
            </p:nvGrpSpPr>
            <p:grpSpPr>
              <a:xfrm>
                <a:off x="2054299" y="3407259"/>
                <a:ext cx="1058629" cy="977232"/>
                <a:chOff x="2054299" y="3407259"/>
                <a:chExt cx="1058629" cy="977232"/>
              </a:xfrm>
            </p:grpSpPr>
            <p:cxnSp>
              <p:nvCxnSpPr>
                <p:cNvPr id="50" name="直線コネクタ 49"/>
                <p:cNvCxnSpPr>
                  <a:stCxn id="33" idx="2"/>
                </p:cNvCxnSpPr>
                <p:nvPr/>
              </p:nvCxnSpPr>
              <p:spPr>
                <a:xfrm>
                  <a:off x="2054300" y="3407259"/>
                  <a:ext cx="11681" cy="977231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コネクタ 53"/>
                <p:cNvCxnSpPr/>
                <p:nvPr/>
              </p:nvCxnSpPr>
              <p:spPr>
                <a:xfrm flipV="1">
                  <a:off x="2054299" y="4371844"/>
                  <a:ext cx="1054605" cy="320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コネクタ 55"/>
                <p:cNvCxnSpPr/>
                <p:nvPr/>
              </p:nvCxnSpPr>
              <p:spPr>
                <a:xfrm>
                  <a:off x="3112928" y="3772491"/>
                  <a:ext cx="0" cy="6120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2" name="屈折矢印 91"/>
            <p:cNvSpPr/>
            <p:nvPr/>
          </p:nvSpPr>
          <p:spPr>
            <a:xfrm rot="10800000">
              <a:off x="683506" y="3301408"/>
              <a:ext cx="741734" cy="2548689"/>
            </a:xfrm>
            <a:custGeom>
              <a:avLst/>
              <a:gdLst>
                <a:gd name="connsiteX0" fmla="*/ 0 w 490094"/>
                <a:gd name="connsiteY0" fmla="*/ 1428678 h 1551201"/>
                <a:gd name="connsiteX1" fmla="*/ 306309 w 490094"/>
                <a:gd name="connsiteY1" fmla="*/ 1428678 h 1551201"/>
                <a:gd name="connsiteX2" fmla="*/ 306309 w 490094"/>
                <a:gd name="connsiteY2" fmla="*/ 122524 h 1551201"/>
                <a:gd name="connsiteX3" fmla="*/ 245047 w 490094"/>
                <a:gd name="connsiteY3" fmla="*/ 122524 h 1551201"/>
                <a:gd name="connsiteX4" fmla="*/ 367571 w 490094"/>
                <a:gd name="connsiteY4" fmla="*/ 0 h 1551201"/>
                <a:gd name="connsiteX5" fmla="*/ 490094 w 490094"/>
                <a:gd name="connsiteY5" fmla="*/ 122524 h 1551201"/>
                <a:gd name="connsiteX6" fmla="*/ 428832 w 490094"/>
                <a:gd name="connsiteY6" fmla="*/ 122524 h 1551201"/>
                <a:gd name="connsiteX7" fmla="*/ 428832 w 490094"/>
                <a:gd name="connsiteY7" fmla="*/ 1551201 h 1551201"/>
                <a:gd name="connsiteX8" fmla="*/ 0 w 490094"/>
                <a:gd name="connsiteY8" fmla="*/ 1551201 h 1551201"/>
                <a:gd name="connsiteX9" fmla="*/ 0 w 490094"/>
                <a:gd name="connsiteY9" fmla="*/ 1428678 h 1551201"/>
                <a:gd name="connsiteX0" fmla="*/ 38100 w 490094"/>
                <a:gd name="connsiteY0" fmla="*/ 1428678 h 1551201"/>
                <a:gd name="connsiteX1" fmla="*/ 306309 w 490094"/>
                <a:gd name="connsiteY1" fmla="*/ 1428678 h 1551201"/>
                <a:gd name="connsiteX2" fmla="*/ 306309 w 490094"/>
                <a:gd name="connsiteY2" fmla="*/ 122524 h 1551201"/>
                <a:gd name="connsiteX3" fmla="*/ 245047 w 490094"/>
                <a:gd name="connsiteY3" fmla="*/ 122524 h 1551201"/>
                <a:gd name="connsiteX4" fmla="*/ 367571 w 490094"/>
                <a:gd name="connsiteY4" fmla="*/ 0 h 1551201"/>
                <a:gd name="connsiteX5" fmla="*/ 490094 w 490094"/>
                <a:gd name="connsiteY5" fmla="*/ 122524 h 1551201"/>
                <a:gd name="connsiteX6" fmla="*/ 428832 w 490094"/>
                <a:gd name="connsiteY6" fmla="*/ 122524 h 1551201"/>
                <a:gd name="connsiteX7" fmla="*/ 428832 w 490094"/>
                <a:gd name="connsiteY7" fmla="*/ 1551201 h 1551201"/>
                <a:gd name="connsiteX8" fmla="*/ 0 w 490094"/>
                <a:gd name="connsiteY8" fmla="*/ 1551201 h 1551201"/>
                <a:gd name="connsiteX9" fmla="*/ 38100 w 490094"/>
                <a:gd name="connsiteY9" fmla="*/ 1428678 h 1551201"/>
                <a:gd name="connsiteX0" fmla="*/ 7620 w 459614"/>
                <a:gd name="connsiteY0" fmla="*/ 1428678 h 1551201"/>
                <a:gd name="connsiteX1" fmla="*/ 275829 w 459614"/>
                <a:gd name="connsiteY1" fmla="*/ 1428678 h 1551201"/>
                <a:gd name="connsiteX2" fmla="*/ 275829 w 459614"/>
                <a:gd name="connsiteY2" fmla="*/ 122524 h 1551201"/>
                <a:gd name="connsiteX3" fmla="*/ 214567 w 459614"/>
                <a:gd name="connsiteY3" fmla="*/ 122524 h 1551201"/>
                <a:gd name="connsiteX4" fmla="*/ 337091 w 459614"/>
                <a:gd name="connsiteY4" fmla="*/ 0 h 1551201"/>
                <a:gd name="connsiteX5" fmla="*/ 459614 w 459614"/>
                <a:gd name="connsiteY5" fmla="*/ 122524 h 1551201"/>
                <a:gd name="connsiteX6" fmla="*/ 398352 w 459614"/>
                <a:gd name="connsiteY6" fmla="*/ 122524 h 1551201"/>
                <a:gd name="connsiteX7" fmla="*/ 398352 w 459614"/>
                <a:gd name="connsiteY7" fmla="*/ 1551201 h 1551201"/>
                <a:gd name="connsiteX8" fmla="*/ 0 w 459614"/>
                <a:gd name="connsiteY8" fmla="*/ 1543581 h 1551201"/>
                <a:gd name="connsiteX9" fmla="*/ 7620 w 459614"/>
                <a:gd name="connsiteY9" fmla="*/ 1428678 h 1551201"/>
                <a:gd name="connsiteX0" fmla="*/ 7620 w 459614"/>
                <a:gd name="connsiteY0" fmla="*/ 1428678 h 1551201"/>
                <a:gd name="connsiteX1" fmla="*/ 275829 w 459614"/>
                <a:gd name="connsiteY1" fmla="*/ 1428678 h 1551201"/>
                <a:gd name="connsiteX2" fmla="*/ 275829 w 459614"/>
                <a:gd name="connsiteY2" fmla="*/ 122524 h 1551201"/>
                <a:gd name="connsiteX3" fmla="*/ 214567 w 459614"/>
                <a:gd name="connsiteY3" fmla="*/ 122524 h 1551201"/>
                <a:gd name="connsiteX4" fmla="*/ 337091 w 459614"/>
                <a:gd name="connsiteY4" fmla="*/ 0 h 1551201"/>
                <a:gd name="connsiteX5" fmla="*/ 459614 w 459614"/>
                <a:gd name="connsiteY5" fmla="*/ 122524 h 1551201"/>
                <a:gd name="connsiteX6" fmla="*/ 398352 w 459614"/>
                <a:gd name="connsiteY6" fmla="*/ 122524 h 1551201"/>
                <a:gd name="connsiteX7" fmla="*/ 398352 w 459614"/>
                <a:gd name="connsiteY7" fmla="*/ 1551201 h 1551201"/>
                <a:gd name="connsiteX8" fmla="*/ 0 w 459614"/>
                <a:gd name="connsiteY8" fmla="*/ 1543581 h 1551201"/>
                <a:gd name="connsiteX9" fmla="*/ 7620 w 459614"/>
                <a:gd name="connsiteY9" fmla="*/ 1428678 h 1551201"/>
                <a:gd name="connsiteX0" fmla="*/ 5239 w 457233"/>
                <a:gd name="connsiteY0" fmla="*/ 1428678 h 1555488"/>
                <a:gd name="connsiteX1" fmla="*/ 273448 w 457233"/>
                <a:gd name="connsiteY1" fmla="*/ 1428678 h 1555488"/>
                <a:gd name="connsiteX2" fmla="*/ 273448 w 457233"/>
                <a:gd name="connsiteY2" fmla="*/ 122524 h 1555488"/>
                <a:gd name="connsiteX3" fmla="*/ 212186 w 457233"/>
                <a:gd name="connsiteY3" fmla="*/ 122524 h 1555488"/>
                <a:gd name="connsiteX4" fmla="*/ 334710 w 457233"/>
                <a:gd name="connsiteY4" fmla="*/ 0 h 1555488"/>
                <a:gd name="connsiteX5" fmla="*/ 457233 w 457233"/>
                <a:gd name="connsiteY5" fmla="*/ 122524 h 1555488"/>
                <a:gd name="connsiteX6" fmla="*/ 395971 w 457233"/>
                <a:gd name="connsiteY6" fmla="*/ 122524 h 1555488"/>
                <a:gd name="connsiteX7" fmla="*/ 395971 w 457233"/>
                <a:gd name="connsiteY7" fmla="*/ 1551201 h 1555488"/>
                <a:gd name="connsiteX8" fmla="*/ 0 w 457233"/>
                <a:gd name="connsiteY8" fmla="*/ 1555488 h 1555488"/>
                <a:gd name="connsiteX9" fmla="*/ 5239 w 457233"/>
                <a:gd name="connsiteY9" fmla="*/ 1428678 h 1555488"/>
                <a:gd name="connsiteX0" fmla="*/ 0 w 451994"/>
                <a:gd name="connsiteY0" fmla="*/ 1428678 h 1553107"/>
                <a:gd name="connsiteX1" fmla="*/ 268209 w 451994"/>
                <a:gd name="connsiteY1" fmla="*/ 1428678 h 1553107"/>
                <a:gd name="connsiteX2" fmla="*/ 268209 w 451994"/>
                <a:gd name="connsiteY2" fmla="*/ 122524 h 1553107"/>
                <a:gd name="connsiteX3" fmla="*/ 206947 w 451994"/>
                <a:gd name="connsiteY3" fmla="*/ 122524 h 1553107"/>
                <a:gd name="connsiteX4" fmla="*/ 329471 w 451994"/>
                <a:gd name="connsiteY4" fmla="*/ 0 h 1553107"/>
                <a:gd name="connsiteX5" fmla="*/ 451994 w 451994"/>
                <a:gd name="connsiteY5" fmla="*/ 122524 h 1553107"/>
                <a:gd name="connsiteX6" fmla="*/ 390732 w 451994"/>
                <a:gd name="connsiteY6" fmla="*/ 122524 h 1553107"/>
                <a:gd name="connsiteX7" fmla="*/ 390732 w 451994"/>
                <a:gd name="connsiteY7" fmla="*/ 1551201 h 1553107"/>
                <a:gd name="connsiteX8" fmla="*/ 1905 w 451994"/>
                <a:gd name="connsiteY8" fmla="*/ 1553107 h 1553107"/>
                <a:gd name="connsiteX9" fmla="*/ 0 w 451994"/>
                <a:gd name="connsiteY9" fmla="*/ 1428678 h 1553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51994" h="1553107">
                  <a:moveTo>
                    <a:pt x="0" y="1428678"/>
                  </a:moveTo>
                  <a:lnTo>
                    <a:pt x="268209" y="1428678"/>
                  </a:lnTo>
                  <a:lnTo>
                    <a:pt x="268209" y="122524"/>
                  </a:lnTo>
                  <a:lnTo>
                    <a:pt x="206947" y="122524"/>
                  </a:lnTo>
                  <a:lnTo>
                    <a:pt x="329471" y="0"/>
                  </a:lnTo>
                  <a:lnTo>
                    <a:pt x="451994" y="122524"/>
                  </a:lnTo>
                  <a:lnTo>
                    <a:pt x="390732" y="122524"/>
                  </a:lnTo>
                  <a:lnTo>
                    <a:pt x="390732" y="1551201"/>
                  </a:lnTo>
                  <a:lnTo>
                    <a:pt x="1905" y="1553107"/>
                  </a:lnTo>
                  <a:lnTo>
                    <a:pt x="0" y="1428678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097" dirty="0"/>
            </a:p>
          </p:txBody>
        </p:sp>
        <p:sp>
          <p:nvSpPr>
            <p:cNvPr id="121" name="下矢印 120"/>
            <p:cNvSpPr/>
            <p:nvPr/>
          </p:nvSpPr>
          <p:spPr>
            <a:xfrm>
              <a:off x="2234036" y="4479041"/>
              <a:ext cx="413539" cy="1299692"/>
            </a:xfrm>
            <a:prstGeom prst="downArrow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097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3485777" y="3021662"/>
            <a:ext cx="945906" cy="1671866"/>
            <a:chOff x="3695983" y="3006373"/>
            <a:chExt cx="1552256" cy="2743575"/>
          </a:xfrm>
        </p:grpSpPr>
        <p:grpSp>
          <p:nvGrpSpPr>
            <p:cNvPr id="70" name="グループ化 69"/>
            <p:cNvGrpSpPr/>
            <p:nvPr/>
          </p:nvGrpSpPr>
          <p:grpSpPr>
            <a:xfrm>
              <a:off x="3695983" y="3006373"/>
              <a:ext cx="1552256" cy="1579730"/>
              <a:chOff x="1788899" y="2601802"/>
              <a:chExt cx="1552256" cy="1579730"/>
            </a:xfrm>
          </p:grpSpPr>
          <p:grpSp>
            <p:nvGrpSpPr>
              <p:cNvPr id="71" name="グループ化 70"/>
              <p:cNvGrpSpPr/>
              <p:nvPr/>
            </p:nvGrpSpPr>
            <p:grpSpPr>
              <a:xfrm>
                <a:off x="1788899" y="2601802"/>
                <a:ext cx="1081689" cy="834108"/>
                <a:chOff x="1788899" y="2601802"/>
                <a:chExt cx="1081689" cy="834108"/>
              </a:xfrm>
            </p:grpSpPr>
            <p:sp>
              <p:nvSpPr>
                <p:cNvPr id="79" name="フローチャート: 処理 78"/>
                <p:cNvSpPr/>
                <p:nvPr/>
              </p:nvSpPr>
              <p:spPr>
                <a:xfrm>
                  <a:off x="1975823" y="3090899"/>
                  <a:ext cx="711887" cy="345011"/>
                </a:xfrm>
                <a:prstGeom prst="flowChartProcess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854" dirty="0"/>
                    <a:t>1,500</a:t>
                  </a:r>
                  <a:endParaRPr lang="ja-JP" altLang="en-US" sz="854" dirty="0"/>
                </a:p>
              </p:txBody>
            </p:sp>
            <p:sp>
              <p:nvSpPr>
                <p:cNvPr id="80" name="テキスト ボックス 79"/>
                <p:cNvSpPr txBox="1"/>
                <p:nvPr/>
              </p:nvSpPr>
              <p:spPr>
                <a:xfrm>
                  <a:off x="1788899" y="2601802"/>
                  <a:ext cx="1081689" cy="5829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 err="1"/>
                    <a:t>CTax</a:t>
                  </a:r>
                  <a:endParaRPr lang="en-US" altLang="ja-JP" sz="854" dirty="0"/>
                </a:p>
                <a:p>
                  <a:pPr algn="ctr"/>
                  <a:r>
                    <a:rPr lang="en-US" altLang="ja-JP" sz="854" dirty="0"/>
                    <a:t>deductible</a:t>
                  </a:r>
                  <a:endParaRPr lang="ja-JP" altLang="en-US" sz="854" dirty="0"/>
                </a:p>
              </p:txBody>
            </p:sp>
          </p:grpSp>
          <p:grpSp>
            <p:nvGrpSpPr>
              <p:cNvPr id="72" name="グループ化 71"/>
              <p:cNvGrpSpPr/>
              <p:nvPr/>
            </p:nvGrpSpPr>
            <p:grpSpPr>
              <a:xfrm>
                <a:off x="2402412" y="3170662"/>
                <a:ext cx="938743" cy="837292"/>
                <a:chOff x="1140197" y="2514712"/>
                <a:chExt cx="938743" cy="837292"/>
              </a:xfrm>
            </p:grpSpPr>
            <p:sp>
              <p:nvSpPr>
                <p:cNvPr id="77" name="フローチャート: 処理 76"/>
                <p:cNvSpPr/>
                <p:nvPr/>
              </p:nvSpPr>
              <p:spPr>
                <a:xfrm>
                  <a:off x="1140197" y="3000342"/>
                  <a:ext cx="762548" cy="351662"/>
                </a:xfrm>
                <a:prstGeom prst="flowChartProcess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854" dirty="0"/>
                    <a:t>2,000</a:t>
                  </a:r>
                  <a:endParaRPr lang="ja-JP" altLang="en-US" sz="854" dirty="0"/>
                </a:p>
              </p:txBody>
            </p:sp>
            <p:sp>
              <p:nvSpPr>
                <p:cNvPr id="78" name="テキスト ボックス 77"/>
                <p:cNvSpPr txBox="1"/>
                <p:nvPr/>
              </p:nvSpPr>
              <p:spPr>
                <a:xfrm>
                  <a:off x="1199804" y="2514712"/>
                  <a:ext cx="879136" cy="5829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 err="1"/>
                    <a:t>CTax</a:t>
                  </a:r>
                  <a:endParaRPr lang="en-US" altLang="ja-JP" sz="854" dirty="0"/>
                </a:p>
                <a:p>
                  <a:pPr algn="ctr"/>
                  <a:r>
                    <a:rPr lang="en-US" altLang="ja-JP" sz="854" dirty="0"/>
                    <a:t>payable</a:t>
                  </a:r>
                  <a:endParaRPr lang="ja-JP" altLang="en-US" sz="854" dirty="0"/>
                </a:p>
              </p:txBody>
            </p:sp>
          </p:grpSp>
          <p:grpSp>
            <p:nvGrpSpPr>
              <p:cNvPr id="73" name="グループ化 72"/>
              <p:cNvGrpSpPr/>
              <p:nvPr/>
            </p:nvGrpSpPr>
            <p:grpSpPr>
              <a:xfrm>
                <a:off x="2293094" y="3461532"/>
                <a:ext cx="561406" cy="720000"/>
                <a:chOff x="2293094" y="3461532"/>
                <a:chExt cx="561406" cy="720000"/>
              </a:xfrm>
            </p:grpSpPr>
            <p:cxnSp>
              <p:nvCxnSpPr>
                <p:cNvPr id="74" name="直線コネクタ 73"/>
                <p:cNvCxnSpPr/>
                <p:nvPr/>
              </p:nvCxnSpPr>
              <p:spPr>
                <a:xfrm>
                  <a:off x="2293094" y="3461532"/>
                  <a:ext cx="0" cy="7200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コネクタ 74"/>
                <p:cNvCxnSpPr/>
                <p:nvPr/>
              </p:nvCxnSpPr>
              <p:spPr>
                <a:xfrm>
                  <a:off x="2296500" y="4179121"/>
                  <a:ext cx="55800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コネクタ 75"/>
                <p:cNvCxnSpPr/>
                <p:nvPr/>
              </p:nvCxnSpPr>
              <p:spPr>
                <a:xfrm>
                  <a:off x="2851094" y="4016290"/>
                  <a:ext cx="0" cy="1620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2" name="下矢印 121"/>
            <p:cNvSpPr/>
            <p:nvPr/>
          </p:nvSpPr>
          <p:spPr>
            <a:xfrm>
              <a:off x="4372168" y="4597948"/>
              <a:ext cx="413538" cy="1152000"/>
            </a:xfrm>
            <a:prstGeom prst="downArrow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097" dirty="0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1406769" y="2106944"/>
            <a:ext cx="1798178" cy="526751"/>
            <a:chOff x="276080" y="1636716"/>
            <a:chExt cx="2950855" cy="864412"/>
          </a:xfrm>
        </p:grpSpPr>
        <p:sp>
          <p:nvSpPr>
            <p:cNvPr id="6" name="フローチャート: 処理 5"/>
            <p:cNvSpPr/>
            <p:nvPr/>
          </p:nvSpPr>
          <p:spPr>
            <a:xfrm>
              <a:off x="276080" y="1636716"/>
              <a:ext cx="1107692" cy="86400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854" dirty="0"/>
                <a:t>Material</a:t>
              </a:r>
              <a:endParaRPr lang="ja-JP" altLang="en-US" sz="854" dirty="0"/>
            </a:p>
          </p:txBody>
        </p:sp>
        <p:cxnSp>
          <p:nvCxnSpPr>
            <p:cNvPr id="146" name="直線コネクタ 145"/>
            <p:cNvCxnSpPr/>
            <p:nvPr/>
          </p:nvCxnSpPr>
          <p:spPr>
            <a:xfrm>
              <a:off x="1446921" y="2501128"/>
              <a:ext cx="178001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>
            <a:off x="2492906" y="1886934"/>
            <a:ext cx="1840567" cy="936775"/>
            <a:chOff x="2045626" y="1262429"/>
            <a:chExt cx="3020416" cy="1537271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2045626" y="1262429"/>
              <a:ext cx="1221109" cy="1537271"/>
              <a:chOff x="2045626" y="1262429"/>
              <a:chExt cx="1221109" cy="1537271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2045626" y="1262429"/>
                <a:ext cx="1221109" cy="4293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100" dirty="0"/>
                  <a:t>importing</a:t>
                </a:r>
                <a:endParaRPr lang="ja-JP" altLang="en-US" sz="1100" dirty="0"/>
              </a:p>
            </p:txBody>
          </p:sp>
          <p:grpSp>
            <p:nvGrpSpPr>
              <p:cNvPr id="25" name="グループ化 24"/>
              <p:cNvGrpSpPr/>
              <p:nvPr/>
            </p:nvGrpSpPr>
            <p:grpSpPr>
              <a:xfrm>
                <a:off x="2078550" y="1637748"/>
                <a:ext cx="1185395" cy="1161952"/>
                <a:chOff x="3400320" y="1690686"/>
                <a:chExt cx="1616965" cy="1742930"/>
              </a:xfrm>
            </p:grpSpPr>
            <p:sp>
              <p:nvSpPr>
                <p:cNvPr id="7" name="フローチャート: 処理 6"/>
                <p:cNvSpPr/>
                <p:nvPr/>
              </p:nvSpPr>
              <p:spPr>
                <a:xfrm>
                  <a:off x="3448602" y="1690686"/>
                  <a:ext cx="1510973" cy="1620001"/>
                </a:xfrm>
                <a:prstGeom prst="flowChartProcess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ja-JP" sz="1097" dirty="0"/>
                </a:p>
              </p:txBody>
            </p:sp>
            <p:sp>
              <p:nvSpPr>
                <p:cNvPr id="12" name="テキスト ボックス 11"/>
                <p:cNvSpPr txBox="1"/>
                <p:nvPr/>
              </p:nvSpPr>
              <p:spPr>
                <a:xfrm>
                  <a:off x="3400320" y="1939523"/>
                  <a:ext cx="1593918" cy="5508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854" dirty="0"/>
                    <a:t>Cost</a:t>
                  </a:r>
                  <a:r>
                    <a:rPr lang="ja-JP" altLang="en-US" sz="854" dirty="0"/>
                    <a:t> </a:t>
                  </a:r>
                  <a:r>
                    <a:rPr lang="en-US" altLang="ja-JP" sz="854" dirty="0"/>
                    <a:t>12,000</a:t>
                  </a:r>
                  <a:endParaRPr lang="ja-JP" altLang="en-US" sz="854" dirty="0"/>
                </a:p>
              </p:txBody>
            </p:sp>
            <p:sp>
              <p:nvSpPr>
                <p:cNvPr id="13" name="テキスト ボックス 12"/>
                <p:cNvSpPr txBox="1"/>
                <p:nvPr/>
              </p:nvSpPr>
              <p:spPr>
                <a:xfrm>
                  <a:off x="3430544" y="2882775"/>
                  <a:ext cx="1586741" cy="5508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854" dirty="0"/>
                    <a:t>Profit 3,000</a:t>
                  </a:r>
                  <a:endParaRPr lang="ja-JP" altLang="en-US" sz="854" dirty="0"/>
                </a:p>
              </p:txBody>
            </p:sp>
          </p:grpSp>
        </p:grpSp>
        <p:cxnSp>
          <p:nvCxnSpPr>
            <p:cNvPr id="147" name="直線コネクタ 146"/>
            <p:cNvCxnSpPr/>
            <p:nvPr/>
          </p:nvCxnSpPr>
          <p:spPr>
            <a:xfrm>
              <a:off x="3266040" y="2714237"/>
              <a:ext cx="1800002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グループ化 39"/>
          <p:cNvGrpSpPr/>
          <p:nvPr/>
        </p:nvGrpSpPr>
        <p:grpSpPr>
          <a:xfrm>
            <a:off x="3492259" y="1878588"/>
            <a:ext cx="1958564" cy="1128926"/>
            <a:chOff x="3699949" y="1260375"/>
            <a:chExt cx="3214053" cy="1852596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3699949" y="1260375"/>
              <a:ext cx="1678830" cy="1852596"/>
              <a:chOff x="3699949" y="1260375"/>
              <a:chExt cx="1678830" cy="1852596"/>
            </a:xfrm>
          </p:grpSpPr>
          <p:grpSp>
            <p:nvGrpSpPr>
              <p:cNvPr id="32" name="グループ化 31"/>
              <p:cNvGrpSpPr/>
              <p:nvPr/>
            </p:nvGrpSpPr>
            <p:grpSpPr>
              <a:xfrm>
                <a:off x="3943606" y="1637128"/>
                <a:ext cx="1167364" cy="1475843"/>
                <a:chOff x="5367648" y="1684616"/>
                <a:chExt cx="1167364" cy="1787519"/>
              </a:xfrm>
            </p:grpSpPr>
            <p:sp>
              <p:nvSpPr>
                <p:cNvPr id="18" name="フローチャート: 処理 17"/>
                <p:cNvSpPr/>
                <p:nvPr/>
              </p:nvSpPr>
              <p:spPr>
                <a:xfrm>
                  <a:off x="5367648" y="1684616"/>
                  <a:ext cx="1107693" cy="1744106"/>
                </a:xfrm>
                <a:prstGeom prst="flowChartProcess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ja-JP" sz="1097" dirty="0"/>
                </a:p>
              </p:txBody>
            </p:sp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5517682" y="1891188"/>
                  <a:ext cx="808114" cy="7060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/>
                    <a:t>Cost</a:t>
                  </a:r>
                </a:p>
                <a:p>
                  <a:pPr algn="ctr"/>
                  <a:r>
                    <a:rPr lang="en-US" altLang="ja-JP" sz="854" dirty="0"/>
                    <a:t>15,000</a:t>
                  </a:r>
                  <a:endParaRPr lang="ja-JP" altLang="en-US" sz="854" dirty="0"/>
                </a:p>
              </p:txBody>
            </p:sp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5371774" y="3027355"/>
                  <a:ext cx="1163238" cy="4447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854" dirty="0"/>
                    <a:t>Profit 5,000</a:t>
                  </a:r>
                  <a:endParaRPr lang="ja-JP" altLang="en-US" sz="854" dirty="0"/>
                </a:p>
              </p:txBody>
            </p:sp>
          </p:grpSp>
          <p:sp>
            <p:nvSpPr>
              <p:cNvPr id="21" name="テキスト ボックス 20"/>
              <p:cNvSpPr txBox="1"/>
              <p:nvPr/>
            </p:nvSpPr>
            <p:spPr>
              <a:xfrm>
                <a:off x="3699949" y="1260375"/>
                <a:ext cx="1678830" cy="429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100" dirty="0"/>
                  <a:t>manufacturing</a:t>
                </a:r>
                <a:endParaRPr lang="ja-JP" altLang="en-US" sz="1100" dirty="0"/>
              </a:p>
            </p:txBody>
          </p:sp>
        </p:grpSp>
        <p:cxnSp>
          <p:nvCxnSpPr>
            <p:cNvPr id="148" name="直線コネクタ 147"/>
            <p:cNvCxnSpPr/>
            <p:nvPr/>
          </p:nvCxnSpPr>
          <p:spPr>
            <a:xfrm>
              <a:off x="5114002" y="3073762"/>
              <a:ext cx="180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6914191" y="1887795"/>
            <a:ext cx="789679" cy="1535558"/>
            <a:chOff x="9366837" y="1262150"/>
            <a:chExt cx="1295884" cy="2519889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9428458" y="1262150"/>
              <a:ext cx="1234263" cy="429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100" dirty="0"/>
                <a:t>consumer</a:t>
              </a:r>
              <a:endParaRPr lang="ja-JP" altLang="en-US" sz="1100" dirty="0"/>
            </a:p>
          </p:txBody>
        </p:sp>
        <p:grpSp>
          <p:nvGrpSpPr>
            <p:cNvPr id="81" name="グループ化 80"/>
            <p:cNvGrpSpPr/>
            <p:nvPr/>
          </p:nvGrpSpPr>
          <p:grpSpPr>
            <a:xfrm>
              <a:off x="9366837" y="1622039"/>
              <a:ext cx="1284245" cy="2160000"/>
              <a:chOff x="8167903" y="1692078"/>
              <a:chExt cx="1660005" cy="2616160"/>
            </a:xfrm>
          </p:grpSpPr>
          <p:sp>
            <p:nvSpPr>
              <p:cNvPr id="82" name="フローチャート: 処理 81"/>
              <p:cNvSpPr/>
              <p:nvPr/>
            </p:nvSpPr>
            <p:spPr>
              <a:xfrm>
                <a:off x="8274140" y="1692078"/>
                <a:ext cx="1431794" cy="261616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ja-JP" sz="1097" dirty="0"/>
              </a:p>
            </p:txBody>
          </p:sp>
          <p:sp>
            <p:nvSpPr>
              <p:cNvPr id="83" name="テキスト ボックス 82"/>
              <p:cNvSpPr txBox="1"/>
              <p:nvPr/>
            </p:nvSpPr>
            <p:spPr>
              <a:xfrm>
                <a:off x="8167903" y="2737097"/>
                <a:ext cx="1660005" cy="7060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854" dirty="0"/>
                  <a:t>Consumption</a:t>
                </a:r>
              </a:p>
              <a:p>
                <a:pPr algn="ctr"/>
                <a:r>
                  <a:rPr lang="en-US" altLang="ja-JP" sz="854" dirty="0"/>
                  <a:t>30,000</a:t>
                </a:r>
                <a:endParaRPr lang="ja-JP" altLang="en-US" sz="854" dirty="0"/>
              </a:p>
            </p:txBody>
          </p:sp>
        </p:grpSp>
      </p:grpSp>
      <p:grpSp>
        <p:nvGrpSpPr>
          <p:cNvPr id="41" name="グループ化 40"/>
          <p:cNvGrpSpPr/>
          <p:nvPr/>
        </p:nvGrpSpPr>
        <p:grpSpPr>
          <a:xfrm>
            <a:off x="4688718" y="1894703"/>
            <a:ext cx="1887819" cy="1339003"/>
            <a:chOff x="5661110" y="1275219"/>
            <a:chExt cx="3097960" cy="2197338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5661110" y="1275219"/>
              <a:ext cx="1413142" cy="2197338"/>
              <a:chOff x="5661110" y="1275219"/>
              <a:chExt cx="1413142" cy="2197338"/>
            </a:xfrm>
          </p:grpSpPr>
          <p:grpSp>
            <p:nvGrpSpPr>
              <p:cNvPr id="27" name="グループ化 26"/>
              <p:cNvGrpSpPr/>
              <p:nvPr/>
            </p:nvGrpSpPr>
            <p:grpSpPr>
              <a:xfrm>
                <a:off x="5742355" y="1637128"/>
                <a:ext cx="1163239" cy="1835429"/>
                <a:chOff x="8248564" y="1692078"/>
                <a:chExt cx="1395886" cy="2223047"/>
              </a:xfrm>
            </p:grpSpPr>
            <p:sp>
              <p:nvSpPr>
                <p:cNvPr id="22" name="フローチャート: 処理 21"/>
                <p:cNvSpPr/>
                <p:nvPr/>
              </p:nvSpPr>
              <p:spPr>
                <a:xfrm>
                  <a:off x="8274140" y="1692078"/>
                  <a:ext cx="1329231" cy="2180137"/>
                </a:xfrm>
                <a:prstGeom prst="flowChartProcess">
                  <a:avLst/>
                </a:prstGeom>
                <a:noFill/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ja-JP" sz="1097" dirty="0"/>
                </a:p>
              </p:txBody>
            </p:sp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8420109" y="2163148"/>
                  <a:ext cx="969736" cy="7060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/>
                    <a:t>Cost</a:t>
                  </a:r>
                </a:p>
                <a:p>
                  <a:pPr algn="ctr"/>
                  <a:r>
                    <a:rPr lang="en-US" altLang="ja-JP" sz="854" dirty="0"/>
                    <a:t>20,000</a:t>
                  </a:r>
                  <a:endParaRPr lang="ja-JP" altLang="en-US" sz="854" dirty="0"/>
                </a:p>
              </p:txBody>
            </p:sp>
            <p:sp>
              <p:nvSpPr>
                <p:cNvPr id="24" name="テキスト ボックス 23"/>
                <p:cNvSpPr txBox="1"/>
                <p:nvPr/>
              </p:nvSpPr>
              <p:spPr>
                <a:xfrm>
                  <a:off x="8248564" y="3470345"/>
                  <a:ext cx="1395886" cy="4447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/>
                    <a:t>Profit 5,000</a:t>
                  </a:r>
                  <a:endParaRPr lang="ja-JP" altLang="en-US" sz="854" dirty="0"/>
                </a:p>
              </p:txBody>
            </p:sp>
          </p:grpSp>
          <p:sp>
            <p:nvSpPr>
              <p:cNvPr id="34" name="テキスト ボックス 33"/>
              <p:cNvSpPr txBox="1"/>
              <p:nvPr/>
            </p:nvSpPr>
            <p:spPr>
              <a:xfrm>
                <a:off x="5661110" y="1275219"/>
                <a:ext cx="1413142" cy="429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100" dirty="0"/>
                  <a:t>wholesaling</a:t>
                </a:r>
              </a:p>
            </p:txBody>
          </p:sp>
        </p:grpSp>
        <p:cxnSp>
          <p:nvCxnSpPr>
            <p:cNvPr id="84" name="直線コネクタ 83"/>
            <p:cNvCxnSpPr/>
            <p:nvPr/>
          </p:nvCxnSpPr>
          <p:spPr>
            <a:xfrm>
              <a:off x="6898146" y="3436553"/>
              <a:ext cx="1860924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グループ化 36"/>
          <p:cNvGrpSpPr/>
          <p:nvPr/>
        </p:nvGrpSpPr>
        <p:grpSpPr>
          <a:xfrm>
            <a:off x="2008514" y="2225639"/>
            <a:ext cx="569387" cy="646364"/>
            <a:chOff x="1278095" y="1644481"/>
            <a:chExt cx="934379" cy="1060699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1278095" y="1644481"/>
              <a:ext cx="934379" cy="6442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854" dirty="0"/>
                <a:t>Customs</a:t>
              </a:r>
            </a:p>
            <a:p>
              <a:pPr algn="ctr"/>
              <a:r>
                <a:rPr lang="ja-JP" altLang="en-US" sz="1097" dirty="0">
                  <a:solidFill>
                    <a:schemeClr val="accent6"/>
                  </a:solidFill>
                </a:rPr>
                <a:t>★</a:t>
              </a:r>
            </a:p>
          </p:txBody>
        </p:sp>
        <p:cxnSp>
          <p:nvCxnSpPr>
            <p:cNvPr id="4" name="直線コネクタ 3"/>
            <p:cNvCxnSpPr/>
            <p:nvPr/>
          </p:nvCxnSpPr>
          <p:spPr>
            <a:xfrm>
              <a:off x="1745285" y="2165179"/>
              <a:ext cx="0" cy="5400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グループ化 48"/>
          <p:cNvGrpSpPr/>
          <p:nvPr/>
        </p:nvGrpSpPr>
        <p:grpSpPr>
          <a:xfrm>
            <a:off x="4573254" y="3378755"/>
            <a:ext cx="981624" cy="1316415"/>
            <a:chOff x="5472259" y="3587334"/>
            <a:chExt cx="1610870" cy="2160271"/>
          </a:xfrm>
        </p:grpSpPr>
        <p:sp>
          <p:nvSpPr>
            <p:cNvPr id="134" name="下矢印 133"/>
            <p:cNvSpPr/>
            <p:nvPr/>
          </p:nvSpPr>
          <p:spPr>
            <a:xfrm>
              <a:off x="6181361" y="5156836"/>
              <a:ext cx="413538" cy="590769"/>
            </a:xfrm>
            <a:prstGeom prst="downArrow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097" dirty="0"/>
            </a:p>
          </p:txBody>
        </p:sp>
        <p:grpSp>
          <p:nvGrpSpPr>
            <p:cNvPr id="99" name="グループ化 98"/>
            <p:cNvGrpSpPr/>
            <p:nvPr/>
          </p:nvGrpSpPr>
          <p:grpSpPr>
            <a:xfrm>
              <a:off x="5472259" y="3587334"/>
              <a:ext cx="1610870" cy="1568007"/>
              <a:chOff x="1742007" y="2613525"/>
              <a:chExt cx="1610870" cy="1568007"/>
            </a:xfrm>
          </p:grpSpPr>
          <p:grpSp>
            <p:nvGrpSpPr>
              <p:cNvPr id="100" name="グループ化 99"/>
              <p:cNvGrpSpPr/>
              <p:nvPr/>
            </p:nvGrpSpPr>
            <p:grpSpPr>
              <a:xfrm>
                <a:off x="1742007" y="2613525"/>
                <a:ext cx="1081689" cy="836790"/>
                <a:chOff x="1742007" y="2613525"/>
                <a:chExt cx="1081689" cy="836790"/>
              </a:xfrm>
            </p:grpSpPr>
            <p:sp>
              <p:nvSpPr>
                <p:cNvPr id="113" name="フローチャート: 処理 112"/>
                <p:cNvSpPr/>
                <p:nvPr/>
              </p:nvSpPr>
              <p:spPr>
                <a:xfrm>
                  <a:off x="1958368" y="3090901"/>
                  <a:ext cx="729341" cy="359414"/>
                </a:xfrm>
                <a:prstGeom prst="flowChartProcess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854" dirty="0"/>
                    <a:t>2,000</a:t>
                  </a:r>
                  <a:endParaRPr lang="ja-JP" altLang="en-US" sz="854" dirty="0"/>
                </a:p>
              </p:txBody>
            </p:sp>
            <p:sp>
              <p:nvSpPr>
                <p:cNvPr id="114" name="テキスト ボックス 113"/>
                <p:cNvSpPr txBox="1"/>
                <p:nvPr/>
              </p:nvSpPr>
              <p:spPr>
                <a:xfrm>
                  <a:off x="1742007" y="2613525"/>
                  <a:ext cx="1081689" cy="5829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 err="1"/>
                    <a:t>CTax</a:t>
                  </a:r>
                  <a:endParaRPr lang="en-US" altLang="ja-JP" sz="854" dirty="0"/>
                </a:p>
                <a:p>
                  <a:pPr algn="ctr"/>
                  <a:r>
                    <a:rPr lang="en-US" altLang="ja-JP" sz="854" dirty="0"/>
                    <a:t>deductible</a:t>
                  </a:r>
                  <a:endParaRPr lang="ja-JP" altLang="en-US" sz="854" dirty="0"/>
                </a:p>
              </p:txBody>
            </p:sp>
          </p:grpSp>
          <p:grpSp>
            <p:nvGrpSpPr>
              <p:cNvPr id="101" name="グループ化 100"/>
              <p:cNvGrpSpPr/>
              <p:nvPr/>
            </p:nvGrpSpPr>
            <p:grpSpPr>
              <a:xfrm>
                <a:off x="2449215" y="3170662"/>
                <a:ext cx="903662" cy="843219"/>
                <a:chOff x="1187000" y="2514712"/>
                <a:chExt cx="903662" cy="843219"/>
              </a:xfrm>
            </p:grpSpPr>
            <p:sp>
              <p:nvSpPr>
                <p:cNvPr id="111" name="フローチャート: 処理 110"/>
                <p:cNvSpPr/>
                <p:nvPr/>
              </p:nvSpPr>
              <p:spPr>
                <a:xfrm>
                  <a:off x="1187000" y="3000340"/>
                  <a:ext cx="715745" cy="357591"/>
                </a:xfrm>
                <a:prstGeom prst="flowChartProcess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854" dirty="0"/>
                    <a:t>2,500</a:t>
                  </a:r>
                  <a:endParaRPr lang="ja-JP" altLang="en-US" sz="854" dirty="0"/>
                </a:p>
              </p:txBody>
            </p:sp>
            <p:sp>
              <p:nvSpPr>
                <p:cNvPr id="112" name="テキスト ボックス 111"/>
                <p:cNvSpPr txBox="1"/>
                <p:nvPr/>
              </p:nvSpPr>
              <p:spPr>
                <a:xfrm>
                  <a:off x="1211527" y="2514712"/>
                  <a:ext cx="879135" cy="5829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 err="1"/>
                    <a:t>CTax</a:t>
                  </a:r>
                  <a:endParaRPr lang="en-US" altLang="ja-JP" sz="854" dirty="0"/>
                </a:p>
                <a:p>
                  <a:pPr algn="ctr"/>
                  <a:r>
                    <a:rPr lang="en-US" altLang="ja-JP" sz="854" dirty="0"/>
                    <a:t>payable</a:t>
                  </a:r>
                  <a:endParaRPr lang="ja-JP" altLang="en-US" sz="854" dirty="0"/>
                </a:p>
              </p:txBody>
            </p:sp>
          </p:grpSp>
          <p:grpSp>
            <p:nvGrpSpPr>
              <p:cNvPr id="102" name="グループ化 101"/>
              <p:cNvGrpSpPr/>
              <p:nvPr/>
            </p:nvGrpSpPr>
            <p:grpSpPr>
              <a:xfrm>
                <a:off x="2293094" y="3461532"/>
                <a:ext cx="561406" cy="720000"/>
                <a:chOff x="2293094" y="3461532"/>
                <a:chExt cx="561406" cy="720000"/>
              </a:xfrm>
            </p:grpSpPr>
            <p:cxnSp>
              <p:nvCxnSpPr>
                <p:cNvPr id="103" name="直線コネクタ 102"/>
                <p:cNvCxnSpPr/>
                <p:nvPr/>
              </p:nvCxnSpPr>
              <p:spPr>
                <a:xfrm>
                  <a:off x="2293094" y="3461532"/>
                  <a:ext cx="0" cy="7200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コネクタ 108"/>
                <p:cNvCxnSpPr/>
                <p:nvPr/>
              </p:nvCxnSpPr>
              <p:spPr>
                <a:xfrm>
                  <a:off x="2296500" y="4179121"/>
                  <a:ext cx="55800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コネクタ 109"/>
                <p:cNvCxnSpPr/>
                <p:nvPr/>
              </p:nvCxnSpPr>
              <p:spPr>
                <a:xfrm>
                  <a:off x="2851094" y="4016290"/>
                  <a:ext cx="0" cy="1620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1" name="グループ化 30"/>
          <p:cNvGrpSpPr/>
          <p:nvPr/>
        </p:nvGrpSpPr>
        <p:grpSpPr>
          <a:xfrm>
            <a:off x="1651768" y="4847234"/>
            <a:ext cx="6454150" cy="415323"/>
            <a:chOff x="728854" y="5980593"/>
            <a:chExt cx="10591426" cy="681557"/>
          </a:xfrm>
        </p:grpSpPr>
        <p:sp>
          <p:nvSpPr>
            <p:cNvPr id="135" name="テキスト ボックス 134"/>
            <p:cNvSpPr txBox="1"/>
            <p:nvPr/>
          </p:nvSpPr>
          <p:spPr>
            <a:xfrm>
              <a:off x="728854" y="6061875"/>
              <a:ext cx="1071168" cy="555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1,200</a:t>
              </a:r>
              <a:endParaRPr lang="ja-JP" altLang="en-US" sz="1600" dirty="0"/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2145510" y="6061875"/>
              <a:ext cx="816003" cy="555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300</a:t>
              </a:r>
              <a:endParaRPr lang="ja-JP" altLang="en-US" sz="1600" dirty="0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4282651" y="6061875"/>
              <a:ext cx="816003" cy="555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500</a:t>
              </a:r>
              <a:endParaRPr lang="ja-JP" altLang="en-US" sz="1600" dirty="0"/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6132384" y="6061875"/>
              <a:ext cx="816003" cy="555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500</a:t>
              </a:r>
              <a:endParaRPr lang="ja-JP" altLang="en-US" sz="1600" dirty="0"/>
            </a:p>
          </p:txBody>
        </p:sp>
        <p:sp>
          <p:nvSpPr>
            <p:cNvPr id="139" name="テキスト ボックス 138"/>
            <p:cNvSpPr txBox="1"/>
            <p:nvPr/>
          </p:nvSpPr>
          <p:spPr>
            <a:xfrm>
              <a:off x="1600303" y="6072983"/>
              <a:ext cx="639754" cy="555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＋</a:t>
              </a:r>
            </a:p>
          </p:txBody>
        </p:sp>
        <p:sp>
          <p:nvSpPr>
            <p:cNvPr id="140" name="テキスト ボックス 139"/>
            <p:cNvSpPr txBox="1"/>
            <p:nvPr/>
          </p:nvSpPr>
          <p:spPr>
            <a:xfrm>
              <a:off x="3180530" y="6061875"/>
              <a:ext cx="639754" cy="555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＋</a:t>
              </a:r>
            </a:p>
          </p:txBody>
        </p:sp>
        <p:sp>
          <p:nvSpPr>
            <p:cNvPr id="141" name="テキスト ボックス 140"/>
            <p:cNvSpPr txBox="1"/>
            <p:nvPr/>
          </p:nvSpPr>
          <p:spPr>
            <a:xfrm>
              <a:off x="5185978" y="6061875"/>
              <a:ext cx="639754" cy="555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＋</a:t>
              </a:r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>
              <a:off x="9018006" y="6049510"/>
              <a:ext cx="2302274" cy="6060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＝　　　</a:t>
              </a:r>
              <a:r>
                <a:rPr lang="en-US" altLang="ja-JP" dirty="0"/>
                <a:t>3,000</a:t>
              </a:r>
              <a:endParaRPr lang="ja-JP" altLang="en-US" dirty="0"/>
            </a:p>
          </p:txBody>
        </p:sp>
        <p:sp>
          <p:nvSpPr>
            <p:cNvPr id="143" name="正方形/長方形 142"/>
            <p:cNvSpPr/>
            <p:nvPr/>
          </p:nvSpPr>
          <p:spPr>
            <a:xfrm>
              <a:off x="730011" y="5980593"/>
              <a:ext cx="8280000" cy="6815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097"/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8029228" y="6072983"/>
              <a:ext cx="816003" cy="555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600" dirty="0"/>
                <a:t>500</a:t>
              </a:r>
              <a:endParaRPr lang="ja-JP" altLang="en-US" sz="1600" dirty="0"/>
            </a:p>
          </p:txBody>
        </p:sp>
        <p:sp>
          <p:nvSpPr>
            <p:cNvPr id="154" name="テキスト ボックス 153"/>
            <p:cNvSpPr txBox="1"/>
            <p:nvPr/>
          </p:nvSpPr>
          <p:spPr>
            <a:xfrm>
              <a:off x="7353351" y="6060285"/>
              <a:ext cx="639754" cy="5555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/>
                <a:t>＋</a:t>
              </a: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619519" y="4045350"/>
            <a:ext cx="891772" cy="545827"/>
            <a:chOff x="8846379" y="4659199"/>
            <a:chExt cx="1463421" cy="895718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9228109" y="4659199"/>
              <a:ext cx="1081691" cy="895718"/>
              <a:chOff x="9228109" y="4659199"/>
              <a:chExt cx="1081691" cy="895718"/>
            </a:xfrm>
          </p:grpSpPr>
          <p:sp>
            <p:nvSpPr>
              <p:cNvPr id="104" name="フローチャート: 処理 103"/>
              <p:cNvSpPr/>
              <p:nvPr/>
            </p:nvSpPr>
            <p:spPr>
              <a:xfrm>
                <a:off x="9448670" y="5147240"/>
                <a:ext cx="726908" cy="407677"/>
              </a:xfrm>
              <a:prstGeom prst="flowChartProcess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854" dirty="0"/>
                  <a:t>3,000</a:t>
                </a:r>
                <a:endParaRPr lang="ja-JP" altLang="en-US" sz="854" dirty="0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9228109" y="4659199"/>
                <a:ext cx="1081691" cy="5829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ja-JP" sz="854" dirty="0" err="1"/>
                  <a:t>CTax</a:t>
                </a:r>
                <a:endParaRPr lang="en-US" altLang="ja-JP" sz="854" dirty="0"/>
              </a:p>
              <a:p>
                <a:pPr algn="ctr"/>
                <a:r>
                  <a:rPr lang="en-US" altLang="ja-JP" sz="854" dirty="0"/>
                  <a:t>deductible</a:t>
                </a:r>
                <a:endParaRPr lang="ja-JP" altLang="en-US" sz="854" dirty="0"/>
              </a:p>
            </p:txBody>
          </p:sp>
        </p:grpSp>
        <p:sp>
          <p:nvSpPr>
            <p:cNvPr id="155" name="左矢印 154"/>
            <p:cNvSpPr/>
            <p:nvPr/>
          </p:nvSpPr>
          <p:spPr>
            <a:xfrm>
              <a:off x="8846379" y="5171551"/>
              <a:ext cx="531692" cy="354462"/>
            </a:xfrm>
            <a:prstGeom prst="leftArrow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097" dirty="0"/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5729934" y="3707264"/>
            <a:ext cx="981625" cy="1068528"/>
            <a:chOff x="7413748" y="4132748"/>
            <a:chExt cx="1610872" cy="1753483"/>
          </a:xfrm>
        </p:grpSpPr>
        <p:grpSp>
          <p:nvGrpSpPr>
            <p:cNvPr id="115" name="グループ化 114"/>
            <p:cNvGrpSpPr/>
            <p:nvPr/>
          </p:nvGrpSpPr>
          <p:grpSpPr>
            <a:xfrm>
              <a:off x="7413748" y="4132748"/>
              <a:ext cx="1610872" cy="1568007"/>
              <a:chOff x="1742007" y="2613525"/>
              <a:chExt cx="1610872" cy="1568007"/>
            </a:xfrm>
          </p:grpSpPr>
          <p:grpSp>
            <p:nvGrpSpPr>
              <p:cNvPr id="116" name="グループ化 115"/>
              <p:cNvGrpSpPr/>
              <p:nvPr/>
            </p:nvGrpSpPr>
            <p:grpSpPr>
              <a:xfrm>
                <a:off x="1742007" y="2613525"/>
                <a:ext cx="1081690" cy="839670"/>
                <a:chOff x="1742007" y="2613525"/>
                <a:chExt cx="1081690" cy="839670"/>
              </a:xfrm>
            </p:grpSpPr>
            <p:sp>
              <p:nvSpPr>
                <p:cNvPr id="151" name="フローチャート: 処理 150"/>
                <p:cNvSpPr/>
                <p:nvPr/>
              </p:nvSpPr>
              <p:spPr>
                <a:xfrm>
                  <a:off x="1947014" y="3090899"/>
                  <a:ext cx="740695" cy="362296"/>
                </a:xfrm>
                <a:prstGeom prst="flowChartProcess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854" dirty="0"/>
                    <a:t>2,500</a:t>
                  </a:r>
                  <a:endParaRPr lang="ja-JP" altLang="en-US" sz="854" dirty="0"/>
                </a:p>
              </p:txBody>
            </p:sp>
            <p:sp>
              <p:nvSpPr>
                <p:cNvPr id="152" name="テキスト ボックス 151"/>
                <p:cNvSpPr txBox="1"/>
                <p:nvPr/>
              </p:nvSpPr>
              <p:spPr>
                <a:xfrm>
                  <a:off x="1742007" y="2613525"/>
                  <a:ext cx="1081690" cy="5829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 err="1"/>
                    <a:t>CTax</a:t>
                  </a:r>
                  <a:endParaRPr lang="en-US" altLang="ja-JP" sz="854" dirty="0"/>
                </a:p>
                <a:p>
                  <a:pPr algn="ctr"/>
                  <a:r>
                    <a:rPr lang="en-US" altLang="ja-JP" sz="854" dirty="0"/>
                    <a:t>deductible</a:t>
                  </a:r>
                  <a:endParaRPr lang="ja-JP" altLang="en-US" sz="854" dirty="0"/>
                </a:p>
              </p:txBody>
            </p:sp>
          </p:grpSp>
          <p:grpSp>
            <p:nvGrpSpPr>
              <p:cNvPr id="117" name="グループ化 116"/>
              <p:cNvGrpSpPr/>
              <p:nvPr/>
            </p:nvGrpSpPr>
            <p:grpSpPr>
              <a:xfrm>
                <a:off x="2370466" y="3170662"/>
                <a:ext cx="982413" cy="837292"/>
                <a:chOff x="1108251" y="2514712"/>
                <a:chExt cx="982413" cy="837292"/>
              </a:xfrm>
            </p:grpSpPr>
            <p:sp>
              <p:nvSpPr>
                <p:cNvPr id="145" name="フローチャート: 処理 144"/>
                <p:cNvSpPr/>
                <p:nvPr/>
              </p:nvSpPr>
              <p:spPr>
                <a:xfrm>
                  <a:off x="1108251" y="3000342"/>
                  <a:ext cx="794495" cy="351662"/>
                </a:xfrm>
                <a:prstGeom prst="flowChartProcess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854" dirty="0"/>
                    <a:t>3,000</a:t>
                  </a:r>
                  <a:endParaRPr lang="ja-JP" altLang="en-US" sz="854" dirty="0"/>
                </a:p>
              </p:txBody>
            </p:sp>
            <p:sp>
              <p:nvSpPr>
                <p:cNvPr id="150" name="テキスト ボックス 149"/>
                <p:cNvSpPr txBox="1"/>
                <p:nvPr/>
              </p:nvSpPr>
              <p:spPr>
                <a:xfrm>
                  <a:off x="1211527" y="2514712"/>
                  <a:ext cx="879137" cy="58293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ja-JP" sz="854" dirty="0" err="1"/>
                    <a:t>CTax</a:t>
                  </a:r>
                  <a:endParaRPr lang="en-US" altLang="ja-JP" sz="854" dirty="0"/>
                </a:p>
                <a:p>
                  <a:pPr algn="ctr"/>
                  <a:r>
                    <a:rPr lang="en-US" altLang="ja-JP" sz="854" dirty="0"/>
                    <a:t>payable</a:t>
                  </a:r>
                  <a:endParaRPr lang="ja-JP" altLang="en-US" sz="854" dirty="0"/>
                </a:p>
              </p:txBody>
            </p:sp>
          </p:grpSp>
          <p:grpSp>
            <p:nvGrpSpPr>
              <p:cNvPr id="118" name="グループ化 117"/>
              <p:cNvGrpSpPr/>
              <p:nvPr/>
            </p:nvGrpSpPr>
            <p:grpSpPr>
              <a:xfrm>
                <a:off x="2293094" y="3461532"/>
                <a:ext cx="561406" cy="720000"/>
                <a:chOff x="2293094" y="3461532"/>
                <a:chExt cx="561406" cy="720000"/>
              </a:xfrm>
            </p:grpSpPr>
            <p:cxnSp>
              <p:nvCxnSpPr>
                <p:cNvPr id="119" name="直線コネクタ 118"/>
                <p:cNvCxnSpPr/>
                <p:nvPr/>
              </p:nvCxnSpPr>
              <p:spPr>
                <a:xfrm>
                  <a:off x="2293094" y="3461532"/>
                  <a:ext cx="0" cy="7200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コネクタ 119"/>
                <p:cNvCxnSpPr/>
                <p:nvPr/>
              </p:nvCxnSpPr>
              <p:spPr>
                <a:xfrm>
                  <a:off x="2296500" y="4179121"/>
                  <a:ext cx="55800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コネクタ 143"/>
                <p:cNvCxnSpPr/>
                <p:nvPr/>
              </p:nvCxnSpPr>
              <p:spPr>
                <a:xfrm>
                  <a:off x="2851094" y="4016290"/>
                  <a:ext cx="0" cy="16200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6" name="下矢印 155"/>
            <p:cNvSpPr/>
            <p:nvPr/>
          </p:nvSpPr>
          <p:spPr>
            <a:xfrm>
              <a:off x="8149376" y="5706230"/>
              <a:ext cx="413539" cy="180001"/>
            </a:xfrm>
            <a:prstGeom prst="downArrow">
              <a:avLst/>
            </a:prstGeom>
            <a:solidFill>
              <a:schemeClr val="accent6"/>
            </a:solidFill>
            <a:ln w="1905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097"/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2835133" y="5326170"/>
            <a:ext cx="3077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The amount of </a:t>
            </a:r>
            <a:r>
              <a:rPr lang="en-US" altLang="ja-JP" sz="1200" dirty="0" err="1"/>
              <a:t>CTax</a:t>
            </a:r>
            <a:r>
              <a:rPr lang="en-US" altLang="ja-JP" sz="1200" dirty="0"/>
              <a:t> payment of each business</a:t>
            </a:r>
            <a:endParaRPr lang="ja-JP" altLang="en-US" sz="1200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6767618" y="5218855"/>
            <a:ext cx="26166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The amount of the bill for the end-user</a:t>
            </a:r>
            <a:endParaRPr lang="ja-JP" altLang="en-US" sz="1200" dirty="0"/>
          </a:p>
        </p:txBody>
      </p:sp>
      <p:grpSp>
        <p:nvGrpSpPr>
          <p:cNvPr id="53" name="グループ化 52"/>
          <p:cNvGrpSpPr/>
          <p:nvPr/>
        </p:nvGrpSpPr>
        <p:grpSpPr>
          <a:xfrm>
            <a:off x="5892758" y="1881181"/>
            <a:ext cx="1091936" cy="1569036"/>
            <a:chOff x="7638160" y="888988"/>
            <a:chExt cx="1791895" cy="2574828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7671863" y="888988"/>
              <a:ext cx="1758192" cy="2527261"/>
              <a:chOff x="7690833" y="1264449"/>
              <a:chExt cx="1758192" cy="2527261"/>
            </a:xfrm>
          </p:grpSpPr>
          <p:cxnSp>
            <p:nvCxnSpPr>
              <p:cNvPr id="149" name="直線コネクタ 148"/>
              <p:cNvCxnSpPr/>
              <p:nvPr/>
            </p:nvCxnSpPr>
            <p:spPr>
              <a:xfrm>
                <a:off x="8729025" y="3784886"/>
                <a:ext cx="720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5" name="グループ化 14"/>
              <p:cNvGrpSpPr/>
              <p:nvPr/>
            </p:nvGrpSpPr>
            <p:grpSpPr>
              <a:xfrm>
                <a:off x="7690833" y="1264449"/>
                <a:ext cx="1107692" cy="2527261"/>
                <a:chOff x="7690833" y="1264449"/>
                <a:chExt cx="1107692" cy="2527261"/>
              </a:xfrm>
            </p:grpSpPr>
            <p:grpSp>
              <p:nvGrpSpPr>
                <p:cNvPr id="28" name="グループ化 27"/>
                <p:cNvGrpSpPr/>
                <p:nvPr/>
              </p:nvGrpSpPr>
              <p:grpSpPr>
                <a:xfrm>
                  <a:off x="7690833" y="1631710"/>
                  <a:ext cx="1107692" cy="2160000"/>
                  <a:chOff x="8274138" y="1692078"/>
                  <a:chExt cx="1431793" cy="1744106"/>
                </a:xfrm>
              </p:grpSpPr>
              <p:sp>
                <p:nvSpPr>
                  <p:cNvPr id="29" name="フローチャート: 処理 28"/>
                  <p:cNvSpPr/>
                  <p:nvPr/>
                </p:nvSpPr>
                <p:spPr>
                  <a:xfrm>
                    <a:off x="8274138" y="1692078"/>
                    <a:ext cx="1431793" cy="1744106"/>
                  </a:xfrm>
                  <a:prstGeom prst="flowChartProcess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altLang="ja-JP" sz="1097" dirty="0"/>
                  </a:p>
                </p:txBody>
              </p:sp>
              <p:sp>
                <p:nvSpPr>
                  <p:cNvPr id="30" name="テキスト ボックス 29"/>
                  <p:cNvSpPr txBox="1"/>
                  <p:nvPr/>
                </p:nvSpPr>
                <p:spPr>
                  <a:xfrm>
                    <a:off x="8412216" y="2169711"/>
                    <a:ext cx="1044560" cy="47069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en-US" altLang="ja-JP" sz="854" dirty="0"/>
                      <a:t>Cost</a:t>
                    </a:r>
                  </a:p>
                  <a:p>
                    <a:pPr algn="ctr"/>
                    <a:r>
                      <a:rPr lang="en-US" altLang="ja-JP" sz="854" dirty="0"/>
                      <a:t>25,000</a:t>
                    </a:r>
                    <a:endParaRPr lang="ja-JP" altLang="en-US" sz="854" dirty="0"/>
                  </a:p>
                </p:txBody>
              </p:sp>
            </p:grpSp>
            <p:sp>
              <p:nvSpPr>
                <p:cNvPr id="86" name="テキスト ボックス 85"/>
                <p:cNvSpPr txBox="1"/>
                <p:nvPr/>
              </p:nvSpPr>
              <p:spPr>
                <a:xfrm>
                  <a:off x="7718429" y="1264449"/>
                  <a:ext cx="1073798" cy="4293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1100" dirty="0"/>
                    <a:t>retailing</a:t>
                  </a:r>
                  <a:endParaRPr lang="ja-JP" altLang="en-US" sz="1100" dirty="0"/>
                </a:p>
              </p:txBody>
            </p:sp>
          </p:grpSp>
        </p:grpSp>
        <p:sp>
          <p:nvSpPr>
            <p:cNvPr id="158" name="テキスト ボックス 157"/>
            <p:cNvSpPr txBox="1"/>
            <p:nvPr/>
          </p:nvSpPr>
          <p:spPr>
            <a:xfrm>
              <a:off x="7638160" y="3096589"/>
              <a:ext cx="1163238" cy="3672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sz="854" dirty="0"/>
                <a:t>Profit 5,000</a:t>
              </a:r>
              <a:endParaRPr lang="ja-JP" altLang="en-US" sz="854" dirty="0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1</a:t>
            </a:fld>
            <a:endParaRPr kumimoji="1" lang="ja-JP" altLang="en-US"/>
          </a:p>
        </p:txBody>
      </p:sp>
      <p:grpSp>
        <p:nvGrpSpPr>
          <p:cNvPr id="160" name="グループ化 159"/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161" name="正方形/長方形 160"/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S</a:t>
              </a:r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tructure of </a:t>
              </a:r>
              <a:r>
                <a:rPr kumimoji="1" lang="en-US" altLang="ja-JP" sz="2800" b="1" dirty="0" err="1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CTax</a:t>
              </a:r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163" name="グループ化 162"/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164" name="グループ化 163"/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175" name="円/楕円 174"/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円/楕円 175"/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" name="円/楕円 176"/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65" name="テキスト ボックス 164"/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Ⅰ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１</a:t>
                </a:r>
              </a:p>
            </p:txBody>
          </p:sp>
        </p:grpSp>
      </p:grpSp>
      <p:sp>
        <p:nvSpPr>
          <p:cNvPr id="179" name="フリーフォーム 178"/>
          <p:cNvSpPr/>
          <p:nvPr/>
        </p:nvSpPr>
        <p:spPr>
          <a:xfrm>
            <a:off x="6008777" y="25420"/>
            <a:ext cx="3068961" cy="1497669"/>
          </a:xfrm>
          <a:custGeom>
            <a:avLst/>
            <a:gdLst>
              <a:gd name="connsiteX0" fmla="*/ 1952303 w 2484809"/>
              <a:gd name="connsiteY0" fmla="*/ 905 h 1542119"/>
              <a:gd name="connsiteX1" fmla="*/ 2039218 w 2484809"/>
              <a:gd name="connsiteY1" fmla="*/ 15356 h 1542119"/>
              <a:gd name="connsiteX2" fmla="*/ 2203219 w 2484809"/>
              <a:gd name="connsiteY2" fmla="*/ 152016 h 1542119"/>
              <a:gd name="connsiteX3" fmla="*/ 2413692 w 2484809"/>
              <a:gd name="connsiteY3" fmla="*/ 284650 h 1542119"/>
              <a:gd name="connsiteX4" fmla="*/ 2404271 w 2484809"/>
              <a:gd name="connsiteY4" fmla="*/ 428471 h 1542119"/>
              <a:gd name="connsiteX5" fmla="*/ 2473089 w 2484809"/>
              <a:gd name="connsiteY5" fmla="*/ 648370 h 1542119"/>
              <a:gd name="connsiteX6" fmla="*/ 2150716 w 2484809"/>
              <a:gd name="connsiteY6" fmla="*/ 840858 h 1542119"/>
              <a:gd name="connsiteX7" fmla="*/ 2035312 w 2484809"/>
              <a:gd name="connsiteY7" fmla="*/ 1005797 h 1542119"/>
              <a:gd name="connsiteX8" fmla="*/ 1642399 w 2484809"/>
              <a:gd name="connsiteY8" fmla="*/ 1025767 h 1542119"/>
              <a:gd name="connsiteX9" fmla="*/ 1361615 w 2484809"/>
              <a:gd name="connsiteY9" fmla="*/ 1201726 h 1542119"/>
              <a:gd name="connsiteX10" fmla="*/ 1301637 w 2484809"/>
              <a:gd name="connsiteY10" fmla="*/ 1204988 h 1542119"/>
              <a:gd name="connsiteX11" fmla="*/ 1142218 w 2484809"/>
              <a:gd name="connsiteY11" fmla="*/ 1542119 h 1542119"/>
              <a:gd name="connsiteX12" fmla="*/ 1142218 w 2484809"/>
              <a:gd name="connsiteY12" fmla="*/ 1192955 h 1542119"/>
              <a:gd name="connsiteX13" fmla="*/ 1129838 w 2484809"/>
              <a:gd name="connsiteY13" fmla="*/ 1191090 h 1542119"/>
              <a:gd name="connsiteX14" fmla="*/ 948769 w 2484809"/>
              <a:gd name="connsiteY14" fmla="*/ 1094321 h 1542119"/>
              <a:gd name="connsiteX15" fmla="*/ 335503 w 2484809"/>
              <a:gd name="connsiteY15" fmla="*/ 988204 h 1542119"/>
              <a:gd name="connsiteX16" fmla="*/ 65863 w 2484809"/>
              <a:gd name="connsiteY16" fmla="*/ 870115 h 1542119"/>
              <a:gd name="connsiteX17" fmla="*/ 123479 w 2484809"/>
              <a:gd name="connsiteY17" fmla="*/ 710715 h 1542119"/>
              <a:gd name="connsiteX18" fmla="*/ 1814 w 2484809"/>
              <a:gd name="connsiteY18" fmla="*/ 547175 h 1542119"/>
              <a:gd name="connsiteX19" fmla="*/ 224005 w 2484809"/>
              <a:gd name="connsiteY19" fmla="*/ 401815 h 1542119"/>
              <a:gd name="connsiteX20" fmla="*/ 226131 w 2484809"/>
              <a:gd name="connsiteY20" fmla="*/ 397983 h 1542119"/>
              <a:gd name="connsiteX21" fmla="*/ 325106 w 2484809"/>
              <a:gd name="connsiteY21" fmla="*/ 189244 h 1542119"/>
              <a:gd name="connsiteX22" fmla="*/ 806597 w 2484809"/>
              <a:gd name="connsiteY22" fmla="*/ 141556 h 1542119"/>
              <a:gd name="connsiteX23" fmla="*/ 1292051 w 2484809"/>
              <a:gd name="connsiteY23" fmla="*/ 92049 h 1542119"/>
              <a:gd name="connsiteX24" fmla="*/ 1481213 w 2484809"/>
              <a:gd name="connsiteY24" fmla="*/ 1650 h 1542119"/>
              <a:gd name="connsiteX25" fmla="*/ 1715812 w 2484809"/>
              <a:gd name="connsiteY25" fmla="*/ 65450 h 1542119"/>
              <a:gd name="connsiteX26" fmla="*/ 1952303 w 2484809"/>
              <a:gd name="connsiteY26" fmla="*/ 905 h 1542119"/>
              <a:gd name="connsiteX0" fmla="*/ 1952303 w 2484809"/>
              <a:gd name="connsiteY0" fmla="*/ 905 h 1497669"/>
              <a:gd name="connsiteX1" fmla="*/ 2039218 w 2484809"/>
              <a:gd name="connsiteY1" fmla="*/ 15356 h 1497669"/>
              <a:gd name="connsiteX2" fmla="*/ 2203219 w 2484809"/>
              <a:gd name="connsiteY2" fmla="*/ 152016 h 1497669"/>
              <a:gd name="connsiteX3" fmla="*/ 2413692 w 2484809"/>
              <a:gd name="connsiteY3" fmla="*/ 284650 h 1497669"/>
              <a:gd name="connsiteX4" fmla="*/ 2404271 w 2484809"/>
              <a:gd name="connsiteY4" fmla="*/ 428471 h 1497669"/>
              <a:gd name="connsiteX5" fmla="*/ 2473089 w 2484809"/>
              <a:gd name="connsiteY5" fmla="*/ 648370 h 1497669"/>
              <a:gd name="connsiteX6" fmla="*/ 2150716 w 2484809"/>
              <a:gd name="connsiteY6" fmla="*/ 840858 h 1497669"/>
              <a:gd name="connsiteX7" fmla="*/ 2035312 w 2484809"/>
              <a:gd name="connsiteY7" fmla="*/ 1005797 h 1497669"/>
              <a:gd name="connsiteX8" fmla="*/ 1642399 w 2484809"/>
              <a:gd name="connsiteY8" fmla="*/ 1025767 h 1497669"/>
              <a:gd name="connsiteX9" fmla="*/ 1361615 w 2484809"/>
              <a:gd name="connsiteY9" fmla="*/ 1201726 h 1497669"/>
              <a:gd name="connsiteX10" fmla="*/ 1301637 w 2484809"/>
              <a:gd name="connsiteY10" fmla="*/ 1204988 h 1497669"/>
              <a:gd name="connsiteX11" fmla="*/ 1037562 w 2484809"/>
              <a:gd name="connsiteY11" fmla="*/ 1497669 h 1497669"/>
              <a:gd name="connsiteX12" fmla="*/ 1142218 w 2484809"/>
              <a:gd name="connsiteY12" fmla="*/ 1192955 h 1497669"/>
              <a:gd name="connsiteX13" fmla="*/ 1129838 w 2484809"/>
              <a:gd name="connsiteY13" fmla="*/ 1191090 h 1497669"/>
              <a:gd name="connsiteX14" fmla="*/ 948769 w 2484809"/>
              <a:gd name="connsiteY14" fmla="*/ 1094321 h 1497669"/>
              <a:gd name="connsiteX15" fmla="*/ 335503 w 2484809"/>
              <a:gd name="connsiteY15" fmla="*/ 988204 h 1497669"/>
              <a:gd name="connsiteX16" fmla="*/ 65863 w 2484809"/>
              <a:gd name="connsiteY16" fmla="*/ 870115 h 1497669"/>
              <a:gd name="connsiteX17" fmla="*/ 123479 w 2484809"/>
              <a:gd name="connsiteY17" fmla="*/ 710715 h 1497669"/>
              <a:gd name="connsiteX18" fmla="*/ 1814 w 2484809"/>
              <a:gd name="connsiteY18" fmla="*/ 547175 h 1497669"/>
              <a:gd name="connsiteX19" fmla="*/ 224005 w 2484809"/>
              <a:gd name="connsiteY19" fmla="*/ 401815 h 1497669"/>
              <a:gd name="connsiteX20" fmla="*/ 226131 w 2484809"/>
              <a:gd name="connsiteY20" fmla="*/ 397983 h 1497669"/>
              <a:gd name="connsiteX21" fmla="*/ 325106 w 2484809"/>
              <a:gd name="connsiteY21" fmla="*/ 189244 h 1497669"/>
              <a:gd name="connsiteX22" fmla="*/ 806597 w 2484809"/>
              <a:gd name="connsiteY22" fmla="*/ 141556 h 1497669"/>
              <a:gd name="connsiteX23" fmla="*/ 1292051 w 2484809"/>
              <a:gd name="connsiteY23" fmla="*/ 92049 h 1497669"/>
              <a:gd name="connsiteX24" fmla="*/ 1481213 w 2484809"/>
              <a:gd name="connsiteY24" fmla="*/ 1650 h 1497669"/>
              <a:gd name="connsiteX25" fmla="*/ 1715812 w 2484809"/>
              <a:gd name="connsiteY25" fmla="*/ 65450 h 1497669"/>
              <a:gd name="connsiteX26" fmla="*/ 1952303 w 2484809"/>
              <a:gd name="connsiteY26" fmla="*/ 905 h 1497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484809" h="1497669">
                <a:moveTo>
                  <a:pt x="1952303" y="905"/>
                </a:moveTo>
                <a:cubicBezTo>
                  <a:pt x="1981703" y="2554"/>
                  <a:pt x="2011042" y="7314"/>
                  <a:pt x="2039218" y="15356"/>
                </a:cubicBezTo>
                <a:cubicBezTo>
                  <a:pt x="2125096" y="39857"/>
                  <a:pt x="2186675" y="91154"/>
                  <a:pt x="2203219" y="152016"/>
                </a:cubicBezTo>
                <a:cubicBezTo>
                  <a:pt x="2302481" y="169973"/>
                  <a:pt x="2381524" y="219759"/>
                  <a:pt x="2413692" y="284650"/>
                </a:cubicBezTo>
                <a:cubicBezTo>
                  <a:pt x="2437071" y="331751"/>
                  <a:pt x="2433740" y="382908"/>
                  <a:pt x="2404271" y="428471"/>
                </a:cubicBezTo>
                <a:cubicBezTo>
                  <a:pt x="2476707" y="490955"/>
                  <a:pt x="2502040" y="571956"/>
                  <a:pt x="2473089" y="648370"/>
                </a:cubicBezTo>
                <a:cubicBezTo>
                  <a:pt x="2434601" y="749956"/>
                  <a:pt x="2307192" y="826034"/>
                  <a:pt x="2150716" y="840858"/>
                </a:cubicBezTo>
                <a:cubicBezTo>
                  <a:pt x="2149969" y="904266"/>
                  <a:pt x="2107863" y="964401"/>
                  <a:pt x="2035312" y="1005797"/>
                </a:cubicBezTo>
                <a:cubicBezTo>
                  <a:pt x="1925078" y="1068701"/>
                  <a:pt x="1765845" y="1076784"/>
                  <a:pt x="1642399" y="1025767"/>
                </a:cubicBezTo>
                <a:cubicBezTo>
                  <a:pt x="1602476" y="1113397"/>
                  <a:pt x="1495573" y="1180385"/>
                  <a:pt x="1361615" y="1201726"/>
                </a:cubicBezTo>
                <a:lnTo>
                  <a:pt x="1301637" y="1204988"/>
                </a:lnTo>
                <a:lnTo>
                  <a:pt x="1037562" y="1497669"/>
                </a:lnTo>
                <a:lnTo>
                  <a:pt x="1142218" y="1192955"/>
                </a:lnTo>
                <a:lnTo>
                  <a:pt x="1129838" y="1191090"/>
                </a:lnTo>
                <a:cubicBezTo>
                  <a:pt x="1057639" y="1172308"/>
                  <a:pt x="993891" y="1139171"/>
                  <a:pt x="948769" y="1094321"/>
                </a:cubicBezTo>
                <a:cubicBezTo>
                  <a:pt x="735769" y="1179462"/>
                  <a:pt x="459121" y="1131605"/>
                  <a:pt x="335503" y="988204"/>
                </a:cubicBezTo>
                <a:cubicBezTo>
                  <a:pt x="214068" y="997630"/>
                  <a:pt x="100042" y="947703"/>
                  <a:pt x="65863" y="870115"/>
                </a:cubicBezTo>
                <a:cubicBezTo>
                  <a:pt x="41105" y="813979"/>
                  <a:pt x="62991" y="753397"/>
                  <a:pt x="123479" y="710715"/>
                </a:cubicBezTo>
                <a:cubicBezTo>
                  <a:pt x="37659" y="677235"/>
                  <a:pt x="-10135" y="612988"/>
                  <a:pt x="1814" y="547175"/>
                </a:cubicBezTo>
                <a:cubicBezTo>
                  <a:pt x="15830" y="470118"/>
                  <a:pt x="108084" y="409759"/>
                  <a:pt x="224005" y="401815"/>
                </a:cubicBezTo>
                <a:cubicBezTo>
                  <a:pt x="224695" y="400529"/>
                  <a:pt x="225441" y="399270"/>
                  <a:pt x="226131" y="397983"/>
                </a:cubicBezTo>
                <a:cubicBezTo>
                  <a:pt x="210564" y="322101"/>
                  <a:pt x="246868" y="245576"/>
                  <a:pt x="325106" y="189244"/>
                </a:cubicBezTo>
                <a:cubicBezTo>
                  <a:pt x="448724" y="100272"/>
                  <a:pt x="649144" y="80441"/>
                  <a:pt x="806597" y="141556"/>
                </a:cubicBezTo>
                <a:cubicBezTo>
                  <a:pt x="902700" y="21481"/>
                  <a:pt x="1146030" y="-3328"/>
                  <a:pt x="1292051" y="92049"/>
                </a:cubicBezTo>
                <a:cubicBezTo>
                  <a:pt x="1328873" y="43130"/>
                  <a:pt x="1399585" y="9314"/>
                  <a:pt x="1481213" y="1650"/>
                </a:cubicBezTo>
                <a:cubicBezTo>
                  <a:pt x="1571054" y="-6797"/>
                  <a:pt x="1660781" y="17593"/>
                  <a:pt x="1715812" y="65450"/>
                </a:cubicBezTo>
                <a:cubicBezTo>
                  <a:pt x="1775352" y="19006"/>
                  <a:pt x="1864102" y="-4043"/>
                  <a:pt x="1952303" y="905"/>
                </a:cubicBezTo>
                <a:close/>
              </a:path>
            </a:pathLst>
          </a:custGeom>
          <a:solidFill>
            <a:srgbClr val="00B050"/>
          </a:solidFill>
          <a:ln w="1905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6239678" y="350606"/>
            <a:ext cx="26645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HG創英角ﾎﾟｯﾌﾟ体" panose="040B0A09000000000000" pitchFamily="49" charset="-128"/>
              </a:rPr>
              <a:t>Multiple tax rates</a:t>
            </a:r>
          </a:p>
          <a:p>
            <a:pPr algn="ctr"/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HG創英角ﾎﾟｯﾌﾟ体" panose="040B0A09000000000000" pitchFamily="49" charset="-128"/>
              </a:rPr>
              <a:t>10% or 8%</a:t>
            </a:r>
            <a:endParaRPr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HG創英角ﾎﾟｯﾌﾟ体" panose="040B0A09000000000000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036216" y="1045576"/>
            <a:ext cx="19094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>
                <a:solidFill>
                  <a:schemeClr val="accent6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rPr>
              <a:t>From October 1</a:t>
            </a:r>
            <a:r>
              <a:rPr lang="en-US" altLang="ja-JP" sz="1100" baseline="30000" dirty="0">
                <a:solidFill>
                  <a:schemeClr val="accent6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rPr>
              <a:t>st</a:t>
            </a:r>
            <a:r>
              <a:rPr lang="en-US" altLang="ja-JP" sz="1100" dirty="0">
                <a:solidFill>
                  <a:schemeClr val="accent6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rPr>
              <a:t> 2019</a:t>
            </a:r>
            <a:endParaRPr lang="ja-JP" altLang="en-US" sz="1100" dirty="0">
              <a:solidFill>
                <a:schemeClr val="accent6"/>
              </a:solidFill>
              <a:latin typeface="Arial Black" panose="020B0A04020102020204" pitchFamily="34" charset="0"/>
              <a:ea typeface="HGS創英角ﾎﾟｯﾌﾟ体" panose="040B0A00000000000000" pitchFamily="50" charset="-128"/>
            </a:endParaRPr>
          </a:p>
        </p:txBody>
      </p:sp>
      <p:sp>
        <p:nvSpPr>
          <p:cNvPr id="170" name="左矢印 154">
            <a:extLst>
              <a:ext uri="{FF2B5EF4-FFF2-40B4-BE49-F238E27FC236}">
                <a16:creationId xmlns:a16="http://schemas.microsoft.com/office/drawing/2014/main" id="{DE338EA8-9594-4F75-92CF-E60672C2EC03}"/>
              </a:ext>
            </a:extLst>
          </p:cNvPr>
          <p:cNvSpPr/>
          <p:nvPr/>
        </p:nvSpPr>
        <p:spPr>
          <a:xfrm>
            <a:off x="5468270" y="4009548"/>
            <a:ext cx="324000" cy="216000"/>
          </a:xfrm>
          <a:prstGeom prst="leftArrow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97" dirty="0"/>
          </a:p>
        </p:txBody>
      </p:sp>
      <p:sp>
        <p:nvSpPr>
          <p:cNvPr id="171" name="左矢印 154">
            <a:extLst>
              <a:ext uri="{FF2B5EF4-FFF2-40B4-BE49-F238E27FC236}">
                <a16:creationId xmlns:a16="http://schemas.microsoft.com/office/drawing/2014/main" id="{307B4D6F-BF26-4CE7-8DE8-7B2F802638C4}"/>
              </a:ext>
            </a:extLst>
          </p:cNvPr>
          <p:cNvSpPr/>
          <p:nvPr/>
        </p:nvSpPr>
        <p:spPr>
          <a:xfrm>
            <a:off x="4347996" y="3679123"/>
            <a:ext cx="324000" cy="216000"/>
          </a:xfrm>
          <a:prstGeom prst="leftArrow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97" dirty="0"/>
          </a:p>
        </p:txBody>
      </p:sp>
      <p:sp>
        <p:nvSpPr>
          <p:cNvPr id="172" name="左矢印 154">
            <a:extLst>
              <a:ext uri="{FF2B5EF4-FFF2-40B4-BE49-F238E27FC236}">
                <a16:creationId xmlns:a16="http://schemas.microsoft.com/office/drawing/2014/main" id="{FB9B43F7-4AB7-484F-B1AB-A02DCDEE48AD}"/>
              </a:ext>
            </a:extLst>
          </p:cNvPr>
          <p:cNvSpPr/>
          <p:nvPr/>
        </p:nvSpPr>
        <p:spPr>
          <a:xfrm>
            <a:off x="3235476" y="3303580"/>
            <a:ext cx="324000" cy="216000"/>
          </a:xfrm>
          <a:prstGeom prst="leftArrow">
            <a:avLst/>
          </a:prstGeom>
          <a:solidFill>
            <a:schemeClr val="accent2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97" dirty="0"/>
          </a:p>
        </p:txBody>
      </p:sp>
    </p:spTree>
    <p:extLst>
      <p:ext uri="{BB962C8B-B14F-4D97-AF65-F5344CB8AC3E}">
        <p14:creationId xmlns:p14="http://schemas.microsoft.com/office/powerpoint/2010/main" val="240189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6" name="正方形/長方形 5"/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123228" y="288707"/>
              <a:ext cx="4191041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1096168" y="288438"/>
              <a:ext cx="776175" cy="765457"/>
              <a:chOff x="1096168" y="288438"/>
              <a:chExt cx="776175" cy="765457"/>
            </a:xfrm>
          </p:grpSpPr>
          <p:grpSp>
            <p:nvGrpSpPr>
              <p:cNvPr id="9" name="グループ化 8"/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11" name="円/楕円 10"/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" name="円/楕円 11"/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円/楕円 12"/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" name="テキスト ボックス 9"/>
              <p:cNvSpPr txBox="1"/>
              <p:nvPr/>
            </p:nvSpPr>
            <p:spPr>
              <a:xfrm>
                <a:off x="1096168" y="467791"/>
                <a:ext cx="702436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Ⅰ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-3</a:t>
                </a:r>
                <a:endParaRPr kumimoji="1" lang="ja-JP" altLang="en-US" sz="2000" b="1" dirty="0"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endParaRPr>
              </a:p>
            </p:txBody>
          </p:sp>
        </p:grpSp>
        <p:sp>
          <p:nvSpPr>
            <p:cNvPr id="231" name="正方形/長方形 230">
              <a:extLst>
                <a:ext uri="{FF2B5EF4-FFF2-40B4-BE49-F238E27FC236}">
                  <a16:creationId xmlns:a16="http://schemas.microsoft.com/office/drawing/2014/main" id="{AA779C30-5C38-4EEE-B579-75C7558798A8}"/>
                </a:ext>
              </a:extLst>
            </p:cNvPr>
            <p:cNvSpPr/>
            <p:nvPr/>
          </p:nvSpPr>
          <p:spPr>
            <a:xfrm>
              <a:off x="2101411" y="288523"/>
              <a:ext cx="4191041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</p:grpSp>
      <p:cxnSp>
        <p:nvCxnSpPr>
          <p:cNvPr id="14" name="直線コネクタ 13"/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/>
          <p:cNvGrpSpPr/>
          <p:nvPr/>
        </p:nvGrpSpPr>
        <p:grpSpPr>
          <a:xfrm>
            <a:off x="798286" y="1505857"/>
            <a:ext cx="803425" cy="792000"/>
            <a:chOff x="798286" y="1886857"/>
            <a:chExt cx="803425" cy="792000"/>
          </a:xfrm>
        </p:grpSpPr>
        <p:sp>
          <p:nvSpPr>
            <p:cNvPr id="16" name="円/楕円 15"/>
            <p:cNvSpPr/>
            <p:nvPr/>
          </p:nvSpPr>
          <p:spPr>
            <a:xfrm>
              <a:off x="798286" y="1886857"/>
              <a:ext cx="792000" cy="792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98286" y="2037510"/>
              <a:ext cx="803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bg1"/>
                  </a:solidFill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８％</a:t>
              </a: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8585200" y="1491342"/>
            <a:ext cx="805029" cy="792000"/>
            <a:chOff x="798286" y="1886857"/>
            <a:chExt cx="805029" cy="792000"/>
          </a:xfrm>
        </p:grpSpPr>
        <p:sp>
          <p:nvSpPr>
            <p:cNvPr id="20" name="円/楕円 19"/>
            <p:cNvSpPr/>
            <p:nvPr/>
          </p:nvSpPr>
          <p:spPr>
            <a:xfrm>
              <a:off x="798286" y="1886857"/>
              <a:ext cx="792000" cy="792000"/>
            </a:xfrm>
            <a:prstGeom prst="ellipse">
              <a:avLst/>
            </a:prstGeom>
            <a:solidFill>
              <a:srgbClr val="FF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798286" y="2037510"/>
              <a:ext cx="8050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>
                  <a:solidFill>
                    <a:schemeClr val="bg1"/>
                  </a:solidFill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10</a:t>
              </a:r>
              <a:r>
                <a:rPr kumimoji="1" lang="ja-JP" altLang="en-US" sz="2400" b="1" dirty="0">
                  <a:solidFill>
                    <a:schemeClr val="bg1"/>
                  </a:solidFill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％</a:t>
              </a: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843314" y="1656510"/>
            <a:ext cx="2540000" cy="461665"/>
            <a:chOff x="1843314" y="2037510"/>
            <a:chExt cx="2540000" cy="461665"/>
          </a:xfrm>
        </p:grpSpPr>
        <p:sp>
          <p:nvSpPr>
            <p:cNvPr id="22" name="角丸四角形 21"/>
            <p:cNvSpPr/>
            <p:nvPr/>
          </p:nvSpPr>
          <p:spPr>
            <a:xfrm>
              <a:off x="1843314" y="2037510"/>
              <a:ext cx="2540000" cy="46166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2026317" y="2069161"/>
              <a:ext cx="2262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>
                  <a:solidFill>
                    <a:schemeClr val="accent4"/>
                  </a:solidFill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Reduced Tax rate</a:t>
              </a:r>
              <a:endParaRPr kumimoji="1" lang="ja-JP" altLang="en-US" sz="2000" b="1" dirty="0">
                <a:solidFill>
                  <a:schemeClr val="accent4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5865815" y="1656510"/>
            <a:ext cx="2540000" cy="461665"/>
            <a:chOff x="1843314" y="2037510"/>
            <a:chExt cx="2540000" cy="461665"/>
          </a:xfrm>
        </p:grpSpPr>
        <p:sp>
          <p:nvSpPr>
            <p:cNvPr id="27" name="角丸四角形 26"/>
            <p:cNvSpPr/>
            <p:nvPr/>
          </p:nvSpPr>
          <p:spPr>
            <a:xfrm>
              <a:off x="1843314" y="2037510"/>
              <a:ext cx="2540000" cy="461665"/>
            </a:xfrm>
            <a:prstGeom prst="roundRect">
              <a:avLst/>
            </a:prstGeom>
            <a:solidFill>
              <a:srgbClr val="FFCCFF"/>
            </a:solidFill>
            <a:ln w="31750">
              <a:solidFill>
                <a:srgbClr val="AE78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1924717" y="2069161"/>
              <a:ext cx="23920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>
                  <a:solidFill>
                    <a:srgbClr val="AE78D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Standard</a:t>
              </a:r>
              <a:r>
                <a:rPr kumimoji="1" lang="en-US" altLang="ja-JP" sz="2000" b="1" dirty="0">
                  <a:solidFill>
                    <a:srgbClr val="AE78D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創英角ﾎﾟｯﾌﾟ体" panose="040B0A09000000000000" pitchFamily="49" charset="-128"/>
                  <a:ea typeface="HG創英角ﾎﾟｯﾌﾟ体" panose="040B0A09000000000000" pitchFamily="49" charset="-128"/>
                </a:rPr>
                <a:t> Tax rate</a:t>
              </a:r>
              <a:endParaRPr kumimoji="1" lang="ja-JP" altLang="en-US" sz="2000" b="1" dirty="0">
                <a:solidFill>
                  <a:srgbClr val="AE78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endParaRPr>
            </a:p>
          </p:txBody>
        </p:sp>
      </p:grpSp>
      <p:sp>
        <p:nvSpPr>
          <p:cNvPr id="30" name="対角する 2 つの角を丸めた四角形 29"/>
          <p:cNvSpPr/>
          <p:nvPr/>
        </p:nvSpPr>
        <p:spPr>
          <a:xfrm>
            <a:off x="2061771" y="2244120"/>
            <a:ext cx="2321542" cy="39653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Foods and Drinks</a:t>
            </a:r>
            <a:endParaRPr kumimoji="1" lang="ja-JP" altLang="en-US" sz="200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1" name="対角する 2 つの角を丸めた四角形 30"/>
          <p:cNvSpPr/>
          <p:nvPr/>
        </p:nvSpPr>
        <p:spPr>
          <a:xfrm>
            <a:off x="2298699" y="2778298"/>
            <a:ext cx="2084613" cy="396530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Newspapers</a:t>
            </a:r>
            <a:endParaRPr kumimoji="1" lang="ja-JP" altLang="en-US" sz="200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2" name="対角する 2 つの角を丸めた四角形 31"/>
          <p:cNvSpPr/>
          <p:nvPr/>
        </p:nvSpPr>
        <p:spPr>
          <a:xfrm>
            <a:off x="6084273" y="2244120"/>
            <a:ext cx="2321542" cy="396530"/>
          </a:xfrm>
          <a:prstGeom prst="round2DiagRect">
            <a:avLst/>
          </a:prstGeom>
          <a:solidFill>
            <a:srgbClr val="FFE5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n w="0"/>
                <a:solidFill>
                  <a:srgbClr val="AE78D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Restaurant</a:t>
            </a:r>
            <a:endParaRPr kumimoji="1" lang="ja-JP" altLang="en-US" sz="2000" dirty="0">
              <a:ln w="0"/>
              <a:solidFill>
                <a:srgbClr val="AE78D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33" name="対角する 2 つの角を丸めた四角形 32"/>
          <p:cNvSpPr/>
          <p:nvPr/>
        </p:nvSpPr>
        <p:spPr>
          <a:xfrm>
            <a:off x="6311899" y="2778298"/>
            <a:ext cx="2093915" cy="396530"/>
          </a:xfrm>
          <a:prstGeom prst="round2DiagRect">
            <a:avLst/>
          </a:prstGeom>
          <a:solidFill>
            <a:srgbClr val="FFE5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ln w="0"/>
                <a:solidFill>
                  <a:srgbClr val="AE78D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Alcohol</a:t>
            </a:r>
          </a:p>
        </p:txBody>
      </p:sp>
      <p:sp>
        <p:nvSpPr>
          <p:cNvPr id="34" name="対角する 2 つの角を丸めた四角形 33"/>
          <p:cNvSpPr/>
          <p:nvPr/>
        </p:nvSpPr>
        <p:spPr>
          <a:xfrm>
            <a:off x="6527800" y="3310373"/>
            <a:ext cx="1878014" cy="396530"/>
          </a:xfrm>
          <a:prstGeom prst="round2DiagRect">
            <a:avLst/>
          </a:prstGeom>
          <a:solidFill>
            <a:srgbClr val="FFE5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ln w="0"/>
                <a:solidFill>
                  <a:srgbClr val="AE78D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Others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4851400" y="1549400"/>
            <a:ext cx="101600" cy="464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4" name="グループ化 143"/>
          <p:cNvGrpSpPr/>
          <p:nvPr/>
        </p:nvGrpSpPr>
        <p:grpSpPr>
          <a:xfrm>
            <a:off x="254857" y="3835594"/>
            <a:ext cx="1520490" cy="1473200"/>
            <a:chOff x="457538" y="4019192"/>
            <a:chExt cx="1520490" cy="1473200"/>
          </a:xfrm>
        </p:grpSpPr>
        <p:sp>
          <p:nvSpPr>
            <p:cNvPr id="37" name="円/楕円 36"/>
            <p:cNvSpPr/>
            <p:nvPr/>
          </p:nvSpPr>
          <p:spPr>
            <a:xfrm>
              <a:off x="457538" y="4019192"/>
              <a:ext cx="1520490" cy="1473200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0" name="グループ化 89"/>
            <p:cNvGrpSpPr/>
            <p:nvPr/>
          </p:nvGrpSpPr>
          <p:grpSpPr>
            <a:xfrm>
              <a:off x="682696" y="4213894"/>
              <a:ext cx="682171" cy="817644"/>
              <a:chOff x="682696" y="4213894"/>
              <a:chExt cx="682171" cy="817644"/>
            </a:xfrm>
          </p:grpSpPr>
          <p:sp>
            <p:nvSpPr>
              <p:cNvPr id="75" name="フリーフォーム 74"/>
              <p:cNvSpPr/>
              <p:nvPr/>
            </p:nvSpPr>
            <p:spPr>
              <a:xfrm rot="1400064">
                <a:off x="682696" y="4213894"/>
                <a:ext cx="682171" cy="817644"/>
              </a:xfrm>
              <a:custGeom>
                <a:avLst/>
                <a:gdLst>
                  <a:gd name="connsiteX0" fmla="*/ 0 w 682171"/>
                  <a:gd name="connsiteY0" fmla="*/ 669029 h 817644"/>
                  <a:gd name="connsiteX1" fmla="*/ 0 w 682171"/>
                  <a:gd name="connsiteY1" fmla="*/ 669029 h 817644"/>
                  <a:gd name="connsiteX2" fmla="*/ 116114 w 682171"/>
                  <a:gd name="connsiteY2" fmla="*/ 233601 h 817644"/>
                  <a:gd name="connsiteX3" fmla="*/ 130628 w 682171"/>
                  <a:gd name="connsiteY3" fmla="*/ 30401 h 817644"/>
                  <a:gd name="connsiteX4" fmla="*/ 174171 w 682171"/>
                  <a:gd name="connsiteY4" fmla="*/ 15886 h 817644"/>
                  <a:gd name="connsiteX5" fmla="*/ 304800 w 682171"/>
                  <a:gd name="connsiteY5" fmla="*/ 1372 h 817644"/>
                  <a:gd name="connsiteX6" fmla="*/ 580571 w 682171"/>
                  <a:gd name="connsiteY6" fmla="*/ 44915 h 817644"/>
                  <a:gd name="connsiteX7" fmla="*/ 624114 w 682171"/>
                  <a:gd name="connsiteY7" fmla="*/ 88458 h 817644"/>
                  <a:gd name="connsiteX8" fmla="*/ 682171 w 682171"/>
                  <a:gd name="connsiteY8" fmla="*/ 175544 h 817644"/>
                  <a:gd name="connsiteX9" fmla="*/ 667657 w 682171"/>
                  <a:gd name="connsiteY9" fmla="*/ 335201 h 817644"/>
                  <a:gd name="connsiteX10" fmla="*/ 624114 w 682171"/>
                  <a:gd name="connsiteY10" fmla="*/ 364229 h 817644"/>
                  <a:gd name="connsiteX11" fmla="*/ 580571 w 682171"/>
                  <a:gd name="connsiteY11" fmla="*/ 422286 h 817644"/>
                  <a:gd name="connsiteX12" fmla="*/ 537028 w 682171"/>
                  <a:gd name="connsiteY12" fmla="*/ 436801 h 817644"/>
                  <a:gd name="connsiteX13" fmla="*/ 449942 w 682171"/>
                  <a:gd name="connsiteY13" fmla="*/ 509372 h 817644"/>
                  <a:gd name="connsiteX14" fmla="*/ 464457 w 682171"/>
                  <a:gd name="connsiteY14" fmla="*/ 581944 h 817644"/>
                  <a:gd name="connsiteX15" fmla="*/ 508000 w 682171"/>
                  <a:gd name="connsiteY15" fmla="*/ 625486 h 817644"/>
                  <a:gd name="connsiteX16" fmla="*/ 580571 w 682171"/>
                  <a:gd name="connsiteY16" fmla="*/ 712572 h 817644"/>
                  <a:gd name="connsiteX17" fmla="*/ 595085 w 682171"/>
                  <a:gd name="connsiteY17" fmla="*/ 756115 h 817644"/>
                  <a:gd name="connsiteX18" fmla="*/ 551542 w 682171"/>
                  <a:gd name="connsiteY18" fmla="*/ 785144 h 817644"/>
                  <a:gd name="connsiteX19" fmla="*/ 348342 w 682171"/>
                  <a:gd name="connsiteY19" fmla="*/ 799658 h 817644"/>
                  <a:gd name="connsiteX20" fmla="*/ 29028 w 682171"/>
                  <a:gd name="connsiteY20" fmla="*/ 727086 h 817644"/>
                  <a:gd name="connsiteX21" fmla="*/ 0 w 682171"/>
                  <a:gd name="connsiteY21" fmla="*/ 669029 h 81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682171" h="817644">
                    <a:moveTo>
                      <a:pt x="0" y="669029"/>
                    </a:moveTo>
                    <a:lnTo>
                      <a:pt x="0" y="669029"/>
                    </a:lnTo>
                    <a:cubicBezTo>
                      <a:pt x="38705" y="523886"/>
                      <a:pt x="86012" y="380769"/>
                      <a:pt x="116114" y="233601"/>
                    </a:cubicBezTo>
                    <a:cubicBezTo>
                      <a:pt x="129722" y="167073"/>
                      <a:pt x="113131" y="96014"/>
                      <a:pt x="130628" y="30401"/>
                    </a:cubicBezTo>
                    <a:cubicBezTo>
                      <a:pt x="134570" y="15618"/>
                      <a:pt x="159080" y="18401"/>
                      <a:pt x="174171" y="15886"/>
                    </a:cubicBezTo>
                    <a:cubicBezTo>
                      <a:pt x="217386" y="8683"/>
                      <a:pt x="261257" y="6210"/>
                      <a:pt x="304800" y="1372"/>
                    </a:cubicBezTo>
                    <a:cubicBezTo>
                      <a:pt x="450542" y="10481"/>
                      <a:pt x="495861" y="-25677"/>
                      <a:pt x="580571" y="44915"/>
                    </a:cubicBezTo>
                    <a:cubicBezTo>
                      <a:pt x="596340" y="58056"/>
                      <a:pt x="611512" y="72255"/>
                      <a:pt x="624114" y="88458"/>
                    </a:cubicBezTo>
                    <a:cubicBezTo>
                      <a:pt x="645533" y="115997"/>
                      <a:pt x="682171" y="175544"/>
                      <a:pt x="682171" y="175544"/>
                    </a:cubicBezTo>
                    <a:cubicBezTo>
                      <a:pt x="677333" y="228763"/>
                      <a:pt x="683373" y="284126"/>
                      <a:pt x="667657" y="335201"/>
                    </a:cubicBezTo>
                    <a:cubicBezTo>
                      <a:pt x="662527" y="351874"/>
                      <a:pt x="636449" y="351894"/>
                      <a:pt x="624114" y="364229"/>
                    </a:cubicBezTo>
                    <a:cubicBezTo>
                      <a:pt x="607009" y="381334"/>
                      <a:pt x="599155" y="406800"/>
                      <a:pt x="580571" y="422286"/>
                    </a:cubicBezTo>
                    <a:cubicBezTo>
                      <a:pt x="568818" y="432081"/>
                      <a:pt x="550712" y="429959"/>
                      <a:pt x="537028" y="436801"/>
                    </a:cubicBezTo>
                    <a:cubicBezTo>
                      <a:pt x="496611" y="457009"/>
                      <a:pt x="482044" y="477270"/>
                      <a:pt x="449942" y="509372"/>
                    </a:cubicBezTo>
                    <a:cubicBezTo>
                      <a:pt x="454780" y="533563"/>
                      <a:pt x="453424" y="559879"/>
                      <a:pt x="464457" y="581944"/>
                    </a:cubicBezTo>
                    <a:cubicBezTo>
                      <a:pt x="473637" y="600303"/>
                      <a:pt x="494859" y="609717"/>
                      <a:pt x="508000" y="625486"/>
                    </a:cubicBezTo>
                    <a:cubicBezTo>
                      <a:pt x="609043" y="746737"/>
                      <a:pt x="453351" y="585352"/>
                      <a:pt x="580571" y="712572"/>
                    </a:cubicBezTo>
                    <a:cubicBezTo>
                      <a:pt x="585409" y="727086"/>
                      <a:pt x="600767" y="741910"/>
                      <a:pt x="595085" y="756115"/>
                    </a:cubicBezTo>
                    <a:cubicBezTo>
                      <a:pt x="588606" y="772311"/>
                      <a:pt x="568721" y="782112"/>
                      <a:pt x="551542" y="785144"/>
                    </a:cubicBezTo>
                    <a:cubicBezTo>
                      <a:pt x="484669" y="796945"/>
                      <a:pt x="416075" y="794820"/>
                      <a:pt x="348342" y="799658"/>
                    </a:cubicBezTo>
                    <a:cubicBezTo>
                      <a:pt x="90745" y="787392"/>
                      <a:pt x="55046" y="883195"/>
                      <a:pt x="29028" y="727086"/>
                    </a:cubicBezTo>
                    <a:cubicBezTo>
                      <a:pt x="27437" y="717542"/>
                      <a:pt x="4838" y="678705"/>
                      <a:pt x="0" y="669029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9" name="グループ化 88"/>
              <p:cNvGrpSpPr/>
              <p:nvPr/>
            </p:nvGrpSpPr>
            <p:grpSpPr>
              <a:xfrm>
                <a:off x="778403" y="4234219"/>
                <a:ext cx="389230" cy="663859"/>
                <a:chOff x="778403" y="4234219"/>
                <a:chExt cx="389230" cy="663859"/>
              </a:xfrm>
            </p:grpSpPr>
            <p:cxnSp>
              <p:nvCxnSpPr>
                <p:cNvPr id="77" name="直線コネクタ 76"/>
                <p:cNvCxnSpPr>
                  <a:stCxn id="75" idx="5"/>
                </p:cNvCxnSpPr>
                <p:nvPr/>
              </p:nvCxnSpPr>
              <p:spPr>
                <a:xfrm flipH="1">
                  <a:off x="817527" y="4234219"/>
                  <a:ext cx="334327" cy="663859"/>
                </a:xfrm>
                <a:prstGeom prst="line">
                  <a:avLst/>
                </a:prstGeom>
                <a:ln w="38100" cap="rnd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線コネクタ 80"/>
                <p:cNvCxnSpPr/>
                <p:nvPr/>
              </p:nvCxnSpPr>
              <p:spPr>
                <a:xfrm flipH="1">
                  <a:off x="778403" y="4588009"/>
                  <a:ext cx="203672" cy="113783"/>
                </a:xfrm>
                <a:prstGeom prst="line">
                  <a:avLst/>
                </a:prstGeom>
                <a:ln w="38100" cap="rnd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コネクタ 82"/>
                <p:cNvCxnSpPr/>
                <p:nvPr/>
              </p:nvCxnSpPr>
              <p:spPr>
                <a:xfrm>
                  <a:off x="930803" y="4740409"/>
                  <a:ext cx="35079" cy="157669"/>
                </a:xfrm>
                <a:prstGeom prst="line">
                  <a:avLst/>
                </a:prstGeom>
                <a:ln w="38100" cap="rnd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コネクタ 84"/>
                <p:cNvCxnSpPr/>
                <p:nvPr/>
              </p:nvCxnSpPr>
              <p:spPr>
                <a:xfrm>
                  <a:off x="1068615" y="4474321"/>
                  <a:ext cx="99018" cy="127471"/>
                </a:xfrm>
                <a:prstGeom prst="line">
                  <a:avLst/>
                </a:prstGeom>
                <a:ln w="38100" cap="rnd">
                  <a:solidFill>
                    <a:schemeClr val="accent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9" name="グループ化 78"/>
            <p:cNvGrpSpPr/>
            <p:nvPr/>
          </p:nvGrpSpPr>
          <p:grpSpPr>
            <a:xfrm>
              <a:off x="935561" y="4646048"/>
              <a:ext cx="734601" cy="444500"/>
              <a:chOff x="606093" y="4607865"/>
              <a:chExt cx="734601" cy="444500"/>
            </a:xfrm>
          </p:grpSpPr>
          <p:sp>
            <p:nvSpPr>
              <p:cNvPr id="38" name="涙形 37"/>
              <p:cNvSpPr/>
              <p:nvPr/>
            </p:nvSpPr>
            <p:spPr>
              <a:xfrm>
                <a:off x="606093" y="4607865"/>
                <a:ext cx="734601" cy="444500"/>
              </a:xfrm>
              <a:prstGeom prst="teardrop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856101" y="4710798"/>
                <a:ext cx="344434" cy="21103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58"/>
            <p:cNvGrpSpPr/>
            <p:nvPr/>
          </p:nvGrpSpPr>
          <p:grpSpPr>
            <a:xfrm rot="1241498">
              <a:off x="1245771" y="4407827"/>
              <a:ext cx="702313" cy="281781"/>
              <a:chOff x="3586162" y="3873500"/>
              <a:chExt cx="908102" cy="316783"/>
            </a:xfrm>
          </p:grpSpPr>
          <p:sp>
            <p:nvSpPr>
              <p:cNvPr id="45" name="フリーフォーム 44"/>
              <p:cNvSpPr/>
              <p:nvPr/>
            </p:nvSpPr>
            <p:spPr>
              <a:xfrm>
                <a:off x="3586162" y="3873500"/>
                <a:ext cx="908102" cy="316783"/>
              </a:xfrm>
              <a:custGeom>
                <a:avLst/>
                <a:gdLst>
                  <a:gd name="connsiteX0" fmla="*/ 454025 w 908102"/>
                  <a:gd name="connsiteY0" fmla="*/ 0 h 423640"/>
                  <a:gd name="connsiteX1" fmla="*/ 908050 w 908102"/>
                  <a:gd name="connsiteY1" fmla="*/ 357103 h 423640"/>
                  <a:gd name="connsiteX2" fmla="*/ 906180 w 908102"/>
                  <a:gd name="connsiteY2" fmla="*/ 357103 h 423640"/>
                  <a:gd name="connsiteX3" fmla="*/ 908102 w 908102"/>
                  <a:gd name="connsiteY3" fmla="*/ 360349 h 423640"/>
                  <a:gd name="connsiteX4" fmla="*/ 817613 w 908102"/>
                  <a:gd name="connsiteY4" fmla="*/ 423640 h 423640"/>
                  <a:gd name="connsiteX5" fmla="*/ 727124 w 908102"/>
                  <a:gd name="connsiteY5" fmla="*/ 360349 h 423640"/>
                  <a:gd name="connsiteX6" fmla="*/ 729343 w 908102"/>
                  <a:gd name="connsiteY6" fmla="*/ 356602 h 423640"/>
                  <a:gd name="connsiteX7" fmla="*/ 707851 w 908102"/>
                  <a:gd name="connsiteY7" fmla="*/ 287603 h 423640"/>
                  <a:gd name="connsiteX8" fmla="*/ 454025 w 908102"/>
                  <a:gd name="connsiteY8" fmla="*/ 178552 h 423640"/>
                  <a:gd name="connsiteX9" fmla="*/ 178551 w 908102"/>
                  <a:gd name="connsiteY9" fmla="*/ 357103 h 423640"/>
                  <a:gd name="connsiteX10" fmla="*/ 174392 w 908102"/>
                  <a:gd name="connsiteY10" fmla="*/ 357103 h 423640"/>
                  <a:gd name="connsiteX11" fmla="*/ 176213 w 908102"/>
                  <a:gd name="connsiteY11" fmla="*/ 360349 h 423640"/>
                  <a:gd name="connsiteX12" fmla="*/ 90488 w 908102"/>
                  <a:gd name="connsiteY12" fmla="*/ 423640 h 423640"/>
                  <a:gd name="connsiteX13" fmla="*/ 4763 w 908102"/>
                  <a:gd name="connsiteY13" fmla="*/ 360349 h 423640"/>
                  <a:gd name="connsiteX14" fmla="*/ 6584 w 908102"/>
                  <a:gd name="connsiteY14" fmla="*/ 357103 h 423640"/>
                  <a:gd name="connsiteX15" fmla="*/ 0 w 908102"/>
                  <a:gd name="connsiteY15" fmla="*/ 357103 h 423640"/>
                  <a:gd name="connsiteX16" fmla="*/ 454025 w 908102"/>
                  <a:gd name="connsiteY16" fmla="*/ 0 h 423640"/>
                  <a:gd name="connsiteX0" fmla="*/ 454025 w 908102"/>
                  <a:gd name="connsiteY0" fmla="*/ 0 h 423640"/>
                  <a:gd name="connsiteX1" fmla="*/ 908050 w 908102"/>
                  <a:gd name="connsiteY1" fmla="*/ 357103 h 423640"/>
                  <a:gd name="connsiteX2" fmla="*/ 906180 w 908102"/>
                  <a:gd name="connsiteY2" fmla="*/ 357103 h 423640"/>
                  <a:gd name="connsiteX3" fmla="*/ 908102 w 908102"/>
                  <a:gd name="connsiteY3" fmla="*/ 360349 h 423640"/>
                  <a:gd name="connsiteX4" fmla="*/ 817613 w 908102"/>
                  <a:gd name="connsiteY4" fmla="*/ 423640 h 423640"/>
                  <a:gd name="connsiteX5" fmla="*/ 727124 w 908102"/>
                  <a:gd name="connsiteY5" fmla="*/ 360349 h 423640"/>
                  <a:gd name="connsiteX6" fmla="*/ 729343 w 908102"/>
                  <a:gd name="connsiteY6" fmla="*/ 356602 h 423640"/>
                  <a:gd name="connsiteX7" fmla="*/ 707851 w 908102"/>
                  <a:gd name="connsiteY7" fmla="*/ 287603 h 423640"/>
                  <a:gd name="connsiteX8" fmla="*/ 454025 w 908102"/>
                  <a:gd name="connsiteY8" fmla="*/ 178552 h 423640"/>
                  <a:gd name="connsiteX9" fmla="*/ 178551 w 908102"/>
                  <a:gd name="connsiteY9" fmla="*/ 357103 h 423640"/>
                  <a:gd name="connsiteX10" fmla="*/ 174392 w 908102"/>
                  <a:gd name="connsiteY10" fmla="*/ 357103 h 423640"/>
                  <a:gd name="connsiteX11" fmla="*/ 176213 w 908102"/>
                  <a:gd name="connsiteY11" fmla="*/ 360349 h 423640"/>
                  <a:gd name="connsiteX12" fmla="*/ 90488 w 908102"/>
                  <a:gd name="connsiteY12" fmla="*/ 423640 h 423640"/>
                  <a:gd name="connsiteX13" fmla="*/ 4763 w 908102"/>
                  <a:gd name="connsiteY13" fmla="*/ 360349 h 423640"/>
                  <a:gd name="connsiteX14" fmla="*/ 6584 w 908102"/>
                  <a:gd name="connsiteY14" fmla="*/ 372644 h 423640"/>
                  <a:gd name="connsiteX15" fmla="*/ 0 w 908102"/>
                  <a:gd name="connsiteY15" fmla="*/ 357103 h 423640"/>
                  <a:gd name="connsiteX16" fmla="*/ 454025 w 908102"/>
                  <a:gd name="connsiteY16" fmla="*/ 0 h 423640"/>
                  <a:gd name="connsiteX0" fmla="*/ 454025 w 908102"/>
                  <a:gd name="connsiteY0" fmla="*/ 0 h 423640"/>
                  <a:gd name="connsiteX1" fmla="*/ 908050 w 908102"/>
                  <a:gd name="connsiteY1" fmla="*/ 357103 h 423640"/>
                  <a:gd name="connsiteX2" fmla="*/ 906180 w 908102"/>
                  <a:gd name="connsiteY2" fmla="*/ 357103 h 423640"/>
                  <a:gd name="connsiteX3" fmla="*/ 908102 w 908102"/>
                  <a:gd name="connsiteY3" fmla="*/ 360349 h 423640"/>
                  <a:gd name="connsiteX4" fmla="*/ 817613 w 908102"/>
                  <a:gd name="connsiteY4" fmla="*/ 423640 h 423640"/>
                  <a:gd name="connsiteX5" fmla="*/ 727124 w 908102"/>
                  <a:gd name="connsiteY5" fmla="*/ 360349 h 423640"/>
                  <a:gd name="connsiteX6" fmla="*/ 729343 w 908102"/>
                  <a:gd name="connsiteY6" fmla="*/ 356602 h 423640"/>
                  <a:gd name="connsiteX7" fmla="*/ 707851 w 908102"/>
                  <a:gd name="connsiteY7" fmla="*/ 287603 h 423640"/>
                  <a:gd name="connsiteX8" fmla="*/ 454025 w 908102"/>
                  <a:gd name="connsiteY8" fmla="*/ 178552 h 423640"/>
                  <a:gd name="connsiteX9" fmla="*/ 178551 w 908102"/>
                  <a:gd name="connsiteY9" fmla="*/ 357103 h 423640"/>
                  <a:gd name="connsiteX10" fmla="*/ 174392 w 908102"/>
                  <a:gd name="connsiteY10" fmla="*/ 357103 h 423640"/>
                  <a:gd name="connsiteX11" fmla="*/ 176213 w 908102"/>
                  <a:gd name="connsiteY11" fmla="*/ 360349 h 423640"/>
                  <a:gd name="connsiteX12" fmla="*/ 90488 w 908102"/>
                  <a:gd name="connsiteY12" fmla="*/ 423640 h 423640"/>
                  <a:gd name="connsiteX13" fmla="*/ 4763 w 908102"/>
                  <a:gd name="connsiteY13" fmla="*/ 360349 h 423640"/>
                  <a:gd name="connsiteX14" fmla="*/ 6584 w 908102"/>
                  <a:gd name="connsiteY14" fmla="*/ 372644 h 423640"/>
                  <a:gd name="connsiteX15" fmla="*/ 0 w 908102"/>
                  <a:gd name="connsiteY15" fmla="*/ 357103 h 423640"/>
                  <a:gd name="connsiteX16" fmla="*/ 454025 w 908102"/>
                  <a:gd name="connsiteY16" fmla="*/ 0 h 423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908102" h="423640">
                    <a:moveTo>
                      <a:pt x="454025" y="0"/>
                    </a:moveTo>
                    <a:cubicBezTo>
                      <a:pt x="704776" y="0"/>
                      <a:pt x="908050" y="159880"/>
                      <a:pt x="908050" y="357103"/>
                    </a:cubicBezTo>
                    <a:lnTo>
                      <a:pt x="906180" y="357103"/>
                    </a:lnTo>
                    <a:lnTo>
                      <a:pt x="908102" y="360349"/>
                    </a:lnTo>
                    <a:cubicBezTo>
                      <a:pt x="908102" y="395304"/>
                      <a:pt x="867589" y="423640"/>
                      <a:pt x="817613" y="423640"/>
                    </a:cubicBezTo>
                    <a:cubicBezTo>
                      <a:pt x="767637" y="423640"/>
                      <a:pt x="734268" y="395304"/>
                      <a:pt x="727124" y="360349"/>
                    </a:cubicBezTo>
                    <a:lnTo>
                      <a:pt x="729343" y="356602"/>
                    </a:lnTo>
                    <a:lnTo>
                      <a:pt x="707851" y="287603"/>
                    </a:lnTo>
                    <a:cubicBezTo>
                      <a:pt x="666032" y="223518"/>
                      <a:pt x="568130" y="178552"/>
                      <a:pt x="454025" y="178552"/>
                    </a:cubicBezTo>
                    <a:cubicBezTo>
                      <a:pt x="301885" y="178552"/>
                      <a:pt x="178551" y="258492"/>
                      <a:pt x="178551" y="357103"/>
                    </a:cubicBezTo>
                    <a:lnTo>
                      <a:pt x="174392" y="357103"/>
                    </a:lnTo>
                    <a:lnTo>
                      <a:pt x="176213" y="360349"/>
                    </a:lnTo>
                    <a:cubicBezTo>
                      <a:pt x="176213" y="395304"/>
                      <a:pt x="137833" y="423640"/>
                      <a:pt x="90488" y="423640"/>
                    </a:cubicBezTo>
                    <a:cubicBezTo>
                      <a:pt x="43143" y="423640"/>
                      <a:pt x="4763" y="395304"/>
                      <a:pt x="4763" y="360349"/>
                    </a:cubicBezTo>
                    <a:lnTo>
                      <a:pt x="6584" y="372644"/>
                    </a:lnTo>
                    <a:cubicBezTo>
                      <a:pt x="4389" y="372644"/>
                      <a:pt x="2195" y="357103"/>
                      <a:pt x="0" y="357103"/>
                    </a:cubicBezTo>
                    <a:cubicBezTo>
                      <a:pt x="0" y="159880"/>
                      <a:pt x="203274" y="0"/>
                      <a:pt x="454025" y="0"/>
                    </a:cubicBez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/>
              <p:cNvSpPr/>
              <p:nvPr/>
            </p:nvSpPr>
            <p:spPr>
              <a:xfrm rot="20357278">
                <a:off x="3928034" y="3918952"/>
                <a:ext cx="64675" cy="47846"/>
              </a:xfrm>
              <a:custGeom>
                <a:avLst/>
                <a:gdLst>
                  <a:gd name="connsiteX0" fmla="*/ 0 w 52387"/>
                  <a:gd name="connsiteY0" fmla="*/ 61913 h 61913"/>
                  <a:gd name="connsiteX1" fmla="*/ 52387 w 52387"/>
                  <a:gd name="connsiteY1" fmla="*/ 0 h 61913"/>
                  <a:gd name="connsiteX2" fmla="*/ 52387 w 52387"/>
                  <a:gd name="connsiteY2" fmla="*/ 0 h 6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387" h="61913">
                    <a:moveTo>
                      <a:pt x="0" y="61913"/>
                    </a:moveTo>
                    <a:lnTo>
                      <a:pt x="52387" y="0"/>
                    </a:lnTo>
                    <a:lnTo>
                      <a:pt x="52387" y="0"/>
                    </a:lnTo>
                  </a:path>
                </a:pathLst>
              </a:custGeom>
              <a:noFill/>
              <a:ln w="25400" cap="rnd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/>
              <p:cNvSpPr/>
              <p:nvPr/>
            </p:nvSpPr>
            <p:spPr>
              <a:xfrm rot="20357278">
                <a:off x="4067893" y="3918953"/>
                <a:ext cx="64675" cy="47846"/>
              </a:xfrm>
              <a:custGeom>
                <a:avLst/>
                <a:gdLst>
                  <a:gd name="connsiteX0" fmla="*/ 0 w 52387"/>
                  <a:gd name="connsiteY0" fmla="*/ 61913 h 61913"/>
                  <a:gd name="connsiteX1" fmla="*/ 52387 w 52387"/>
                  <a:gd name="connsiteY1" fmla="*/ 0 h 61913"/>
                  <a:gd name="connsiteX2" fmla="*/ 52387 w 52387"/>
                  <a:gd name="connsiteY2" fmla="*/ 0 h 6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387" h="61913">
                    <a:moveTo>
                      <a:pt x="0" y="61913"/>
                    </a:moveTo>
                    <a:lnTo>
                      <a:pt x="52387" y="0"/>
                    </a:lnTo>
                    <a:lnTo>
                      <a:pt x="52387" y="0"/>
                    </a:lnTo>
                  </a:path>
                </a:pathLst>
              </a:custGeom>
              <a:noFill/>
              <a:ln w="25400" cap="rnd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/>
              <p:cNvSpPr/>
              <p:nvPr/>
            </p:nvSpPr>
            <p:spPr>
              <a:xfrm rot="20357278">
                <a:off x="4201802" y="3942304"/>
                <a:ext cx="64675" cy="47846"/>
              </a:xfrm>
              <a:custGeom>
                <a:avLst/>
                <a:gdLst>
                  <a:gd name="connsiteX0" fmla="*/ 0 w 52387"/>
                  <a:gd name="connsiteY0" fmla="*/ 61913 h 61913"/>
                  <a:gd name="connsiteX1" fmla="*/ 52387 w 52387"/>
                  <a:gd name="connsiteY1" fmla="*/ 0 h 61913"/>
                  <a:gd name="connsiteX2" fmla="*/ 52387 w 52387"/>
                  <a:gd name="connsiteY2" fmla="*/ 0 h 6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387" h="61913">
                    <a:moveTo>
                      <a:pt x="0" y="61913"/>
                    </a:moveTo>
                    <a:lnTo>
                      <a:pt x="52387" y="0"/>
                    </a:lnTo>
                    <a:lnTo>
                      <a:pt x="52387" y="0"/>
                    </a:lnTo>
                  </a:path>
                </a:pathLst>
              </a:custGeom>
              <a:noFill/>
              <a:ln w="25400" cap="rnd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/>
              <p:cNvSpPr/>
              <p:nvPr/>
            </p:nvSpPr>
            <p:spPr>
              <a:xfrm rot="20357278">
                <a:off x="3780688" y="3960498"/>
                <a:ext cx="64675" cy="47846"/>
              </a:xfrm>
              <a:custGeom>
                <a:avLst/>
                <a:gdLst>
                  <a:gd name="connsiteX0" fmla="*/ 0 w 52387"/>
                  <a:gd name="connsiteY0" fmla="*/ 61913 h 61913"/>
                  <a:gd name="connsiteX1" fmla="*/ 52387 w 52387"/>
                  <a:gd name="connsiteY1" fmla="*/ 0 h 61913"/>
                  <a:gd name="connsiteX2" fmla="*/ 52387 w 52387"/>
                  <a:gd name="connsiteY2" fmla="*/ 0 h 6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387" h="61913">
                    <a:moveTo>
                      <a:pt x="0" y="61913"/>
                    </a:moveTo>
                    <a:lnTo>
                      <a:pt x="52387" y="0"/>
                    </a:lnTo>
                    <a:lnTo>
                      <a:pt x="52387" y="0"/>
                    </a:lnTo>
                  </a:path>
                </a:pathLst>
              </a:custGeom>
              <a:noFill/>
              <a:ln w="25400" cap="rnd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/>
              <p:cNvSpPr/>
              <p:nvPr/>
            </p:nvSpPr>
            <p:spPr>
              <a:xfrm rot="20357278">
                <a:off x="4312509" y="4007968"/>
                <a:ext cx="64675" cy="47846"/>
              </a:xfrm>
              <a:custGeom>
                <a:avLst/>
                <a:gdLst>
                  <a:gd name="connsiteX0" fmla="*/ 0 w 52387"/>
                  <a:gd name="connsiteY0" fmla="*/ 61913 h 61913"/>
                  <a:gd name="connsiteX1" fmla="*/ 52387 w 52387"/>
                  <a:gd name="connsiteY1" fmla="*/ 0 h 61913"/>
                  <a:gd name="connsiteX2" fmla="*/ 52387 w 52387"/>
                  <a:gd name="connsiteY2" fmla="*/ 0 h 61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387" h="61913">
                    <a:moveTo>
                      <a:pt x="0" y="61913"/>
                    </a:moveTo>
                    <a:lnTo>
                      <a:pt x="52387" y="0"/>
                    </a:lnTo>
                    <a:lnTo>
                      <a:pt x="52387" y="0"/>
                    </a:lnTo>
                  </a:path>
                </a:pathLst>
              </a:custGeom>
              <a:noFill/>
              <a:ln w="25400" cap="rnd"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4" name="グループ化 73"/>
            <p:cNvGrpSpPr/>
            <p:nvPr/>
          </p:nvGrpSpPr>
          <p:grpSpPr>
            <a:xfrm>
              <a:off x="672483" y="4427923"/>
              <a:ext cx="511812" cy="257175"/>
              <a:chOff x="3776663" y="3748088"/>
              <a:chExt cx="511812" cy="257175"/>
            </a:xfrm>
          </p:grpSpPr>
          <p:sp>
            <p:nvSpPr>
              <p:cNvPr id="64" name="フリーフォーム 63"/>
              <p:cNvSpPr/>
              <p:nvPr/>
            </p:nvSpPr>
            <p:spPr>
              <a:xfrm flipV="1">
                <a:off x="3776663" y="3748088"/>
                <a:ext cx="511812" cy="257175"/>
              </a:xfrm>
              <a:custGeom>
                <a:avLst/>
                <a:gdLst>
                  <a:gd name="connsiteX0" fmla="*/ 255906 w 511812"/>
                  <a:gd name="connsiteY0" fmla="*/ 0 h 257175"/>
                  <a:gd name="connsiteX1" fmla="*/ 511812 w 511812"/>
                  <a:gd name="connsiteY1" fmla="*/ 236399 h 257175"/>
                  <a:gd name="connsiteX2" fmla="*/ 509545 w 511812"/>
                  <a:gd name="connsiteY2" fmla="*/ 257175 h 257175"/>
                  <a:gd name="connsiteX3" fmla="*/ 2267 w 511812"/>
                  <a:gd name="connsiteY3" fmla="*/ 257175 h 257175"/>
                  <a:gd name="connsiteX4" fmla="*/ 0 w 511812"/>
                  <a:gd name="connsiteY4" fmla="*/ 236399 h 257175"/>
                  <a:gd name="connsiteX5" fmla="*/ 255906 w 511812"/>
                  <a:gd name="connsiteY5" fmla="*/ 0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1812" h="257175">
                    <a:moveTo>
                      <a:pt x="255906" y="0"/>
                    </a:moveTo>
                    <a:cubicBezTo>
                      <a:pt x="397239" y="0"/>
                      <a:pt x="511812" y="105839"/>
                      <a:pt x="511812" y="236399"/>
                    </a:cubicBezTo>
                    <a:lnTo>
                      <a:pt x="509545" y="257175"/>
                    </a:lnTo>
                    <a:lnTo>
                      <a:pt x="2267" y="257175"/>
                    </a:lnTo>
                    <a:lnTo>
                      <a:pt x="0" y="236399"/>
                    </a:lnTo>
                    <a:cubicBezTo>
                      <a:pt x="0" y="105839"/>
                      <a:pt x="114573" y="0"/>
                      <a:pt x="255906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フリーフォーム 68"/>
              <p:cNvSpPr/>
              <p:nvPr/>
            </p:nvSpPr>
            <p:spPr>
              <a:xfrm>
                <a:off x="3984790" y="3803305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フリーフォーム 69"/>
              <p:cNvSpPr/>
              <p:nvPr/>
            </p:nvSpPr>
            <p:spPr>
              <a:xfrm rot="2100000">
                <a:off x="3905548" y="3781366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フリーフォーム 70"/>
              <p:cNvSpPr/>
              <p:nvPr/>
            </p:nvSpPr>
            <p:spPr>
              <a:xfrm rot="4380000">
                <a:off x="3861925" y="3728898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フリーフォーム 71"/>
              <p:cNvSpPr/>
              <p:nvPr/>
            </p:nvSpPr>
            <p:spPr>
              <a:xfrm rot="19500000" flipH="1">
                <a:off x="4069779" y="3790890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フリーフォーム 72"/>
              <p:cNvSpPr/>
              <p:nvPr/>
            </p:nvSpPr>
            <p:spPr>
              <a:xfrm rot="17220000" flipH="1">
                <a:off x="4105283" y="3728900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1" name="グループ化 90"/>
            <p:cNvGrpSpPr/>
            <p:nvPr/>
          </p:nvGrpSpPr>
          <p:grpSpPr>
            <a:xfrm>
              <a:off x="948571" y="4160375"/>
              <a:ext cx="511812" cy="257175"/>
              <a:chOff x="3776663" y="3748088"/>
              <a:chExt cx="511812" cy="257175"/>
            </a:xfrm>
          </p:grpSpPr>
          <p:sp>
            <p:nvSpPr>
              <p:cNvPr id="92" name="フリーフォーム 91"/>
              <p:cNvSpPr/>
              <p:nvPr/>
            </p:nvSpPr>
            <p:spPr>
              <a:xfrm flipV="1">
                <a:off x="3776663" y="3748088"/>
                <a:ext cx="511812" cy="257175"/>
              </a:xfrm>
              <a:custGeom>
                <a:avLst/>
                <a:gdLst>
                  <a:gd name="connsiteX0" fmla="*/ 255906 w 511812"/>
                  <a:gd name="connsiteY0" fmla="*/ 0 h 257175"/>
                  <a:gd name="connsiteX1" fmla="*/ 511812 w 511812"/>
                  <a:gd name="connsiteY1" fmla="*/ 236399 h 257175"/>
                  <a:gd name="connsiteX2" fmla="*/ 509545 w 511812"/>
                  <a:gd name="connsiteY2" fmla="*/ 257175 h 257175"/>
                  <a:gd name="connsiteX3" fmla="*/ 2267 w 511812"/>
                  <a:gd name="connsiteY3" fmla="*/ 257175 h 257175"/>
                  <a:gd name="connsiteX4" fmla="*/ 0 w 511812"/>
                  <a:gd name="connsiteY4" fmla="*/ 236399 h 257175"/>
                  <a:gd name="connsiteX5" fmla="*/ 255906 w 511812"/>
                  <a:gd name="connsiteY5" fmla="*/ 0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1812" h="257175">
                    <a:moveTo>
                      <a:pt x="255906" y="0"/>
                    </a:moveTo>
                    <a:cubicBezTo>
                      <a:pt x="397239" y="0"/>
                      <a:pt x="511812" y="105839"/>
                      <a:pt x="511812" y="236399"/>
                    </a:cubicBezTo>
                    <a:lnTo>
                      <a:pt x="509545" y="257175"/>
                    </a:lnTo>
                    <a:lnTo>
                      <a:pt x="2267" y="257175"/>
                    </a:lnTo>
                    <a:lnTo>
                      <a:pt x="0" y="236399"/>
                    </a:lnTo>
                    <a:cubicBezTo>
                      <a:pt x="0" y="105839"/>
                      <a:pt x="114573" y="0"/>
                      <a:pt x="255906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フリーフォーム 92"/>
              <p:cNvSpPr/>
              <p:nvPr/>
            </p:nvSpPr>
            <p:spPr>
              <a:xfrm>
                <a:off x="3984790" y="3803305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4" name="フリーフォーム 93"/>
              <p:cNvSpPr/>
              <p:nvPr/>
            </p:nvSpPr>
            <p:spPr>
              <a:xfrm rot="2100000">
                <a:off x="3905548" y="3781366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フリーフォーム 94"/>
              <p:cNvSpPr/>
              <p:nvPr/>
            </p:nvSpPr>
            <p:spPr>
              <a:xfrm rot="4380000">
                <a:off x="3861925" y="3728898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フリーフォーム 95"/>
              <p:cNvSpPr/>
              <p:nvPr/>
            </p:nvSpPr>
            <p:spPr>
              <a:xfrm rot="19500000" flipH="1">
                <a:off x="4069779" y="3790890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フリーフォーム 96"/>
              <p:cNvSpPr/>
              <p:nvPr/>
            </p:nvSpPr>
            <p:spPr>
              <a:xfrm rot="17220000" flipH="1">
                <a:off x="4105283" y="3728900"/>
                <a:ext cx="84062" cy="156255"/>
              </a:xfrm>
              <a:custGeom>
                <a:avLst/>
                <a:gdLst>
                  <a:gd name="connsiteX0" fmla="*/ 42015 w 84062"/>
                  <a:gd name="connsiteY0" fmla="*/ 0 h 156255"/>
                  <a:gd name="connsiteX1" fmla="*/ 84062 w 84062"/>
                  <a:gd name="connsiteY1" fmla="*/ 147799 h 156255"/>
                  <a:gd name="connsiteX2" fmla="*/ 42303 w 84062"/>
                  <a:gd name="connsiteY2" fmla="*/ 156255 h 156255"/>
                  <a:gd name="connsiteX3" fmla="*/ 0 w 84062"/>
                  <a:gd name="connsiteY3" fmla="*/ 147689 h 15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62" h="156255">
                    <a:moveTo>
                      <a:pt x="42015" y="0"/>
                    </a:moveTo>
                    <a:lnTo>
                      <a:pt x="84062" y="147799"/>
                    </a:lnTo>
                    <a:lnTo>
                      <a:pt x="42303" y="156255"/>
                    </a:lnTo>
                    <a:lnTo>
                      <a:pt x="0" y="14768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03" name="グループ化 102"/>
            <p:cNvGrpSpPr/>
            <p:nvPr/>
          </p:nvGrpSpPr>
          <p:grpSpPr>
            <a:xfrm>
              <a:off x="719388" y="5012585"/>
              <a:ext cx="896180" cy="383330"/>
              <a:chOff x="1217783" y="5327187"/>
              <a:chExt cx="896180" cy="383330"/>
            </a:xfrm>
          </p:grpSpPr>
          <p:sp>
            <p:nvSpPr>
              <p:cNvPr id="102" name="フリーフォーム 101"/>
              <p:cNvSpPr/>
              <p:nvPr/>
            </p:nvSpPr>
            <p:spPr>
              <a:xfrm flipV="1">
                <a:off x="1217783" y="5364043"/>
                <a:ext cx="896180" cy="300283"/>
              </a:xfrm>
              <a:custGeom>
                <a:avLst/>
                <a:gdLst>
                  <a:gd name="connsiteX0" fmla="*/ 485063 w 970126"/>
                  <a:gd name="connsiteY0" fmla="*/ 0 h 198870"/>
                  <a:gd name="connsiteX1" fmla="*/ 970126 w 970126"/>
                  <a:gd name="connsiteY1" fmla="*/ 194072 h 198870"/>
                  <a:gd name="connsiteX2" fmla="*/ 968917 w 970126"/>
                  <a:gd name="connsiteY2" fmla="*/ 198870 h 198870"/>
                  <a:gd name="connsiteX3" fmla="*/ 1209 w 970126"/>
                  <a:gd name="connsiteY3" fmla="*/ 198870 h 198870"/>
                  <a:gd name="connsiteX4" fmla="*/ 0 w 970126"/>
                  <a:gd name="connsiteY4" fmla="*/ 194072 h 198870"/>
                  <a:gd name="connsiteX5" fmla="*/ 485063 w 970126"/>
                  <a:gd name="connsiteY5" fmla="*/ 0 h 198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0126" h="198870">
                    <a:moveTo>
                      <a:pt x="485063" y="0"/>
                    </a:moveTo>
                    <a:cubicBezTo>
                      <a:pt x="752956" y="0"/>
                      <a:pt x="970126" y="86889"/>
                      <a:pt x="970126" y="194072"/>
                    </a:cubicBezTo>
                    <a:lnTo>
                      <a:pt x="968917" y="198870"/>
                    </a:lnTo>
                    <a:lnTo>
                      <a:pt x="1209" y="198870"/>
                    </a:lnTo>
                    <a:lnTo>
                      <a:pt x="0" y="194072"/>
                    </a:lnTo>
                    <a:cubicBezTo>
                      <a:pt x="0" y="86889"/>
                      <a:pt x="217170" y="0"/>
                      <a:pt x="485063" y="0"/>
                    </a:cubicBezTo>
                    <a:close/>
                  </a:path>
                </a:pathLst>
              </a:custGeom>
              <a:solidFill>
                <a:srgbClr val="DE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9" name="台形 97"/>
              <p:cNvSpPr/>
              <p:nvPr/>
            </p:nvSpPr>
            <p:spPr>
              <a:xfrm>
                <a:off x="1331120" y="5344775"/>
                <a:ext cx="673765" cy="304185"/>
              </a:xfrm>
              <a:custGeom>
                <a:avLst/>
                <a:gdLst>
                  <a:gd name="connsiteX0" fmla="*/ 0 w 389185"/>
                  <a:gd name="connsiteY0" fmla="*/ 383610 h 383610"/>
                  <a:gd name="connsiteX1" fmla="*/ 95903 w 389185"/>
                  <a:gd name="connsiteY1" fmla="*/ 0 h 383610"/>
                  <a:gd name="connsiteX2" fmla="*/ 293283 w 389185"/>
                  <a:gd name="connsiteY2" fmla="*/ 0 h 383610"/>
                  <a:gd name="connsiteX3" fmla="*/ 389185 w 389185"/>
                  <a:gd name="connsiteY3" fmla="*/ 383610 h 383610"/>
                  <a:gd name="connsiteX4" fmla="*/ 0 w 389185"/>
                  <a:gd name="connsiteY4" fmla="*/ 383610 h 383610"/>
                  <a:gd name="connsiteX0" fmla="*/ 0 w 389185"/>
                  <a:gd name="connsiteY0" fmla="*/ 383610 h 383610"/>
                  <a:gd name="connsiteX1" fmla="*/ 4163 w 389185"/>
                  <a:gd name="connsiteY1" fmla="*/ 352373 h 383610"/>
                  <a:gd name="connsiteX2" fmla="*/ 95903 w 389185"/>
                  <a:gd name="connsiteY2" fmla="*/ 0 h 383610"/>
                  <a:gd name="connsiteX3" fmla="*/ 293283 w 389185"/>
                  <a:gd name="connsiteY3" fmla="*/ 0 h 383610"/>
                  <a:gd name="connsiteX4" fmla="*/ 389185 w 389185"/>
                  <a:gd name="connsiteY4" fmla="*/ 383610 h 383610"/>
                  <a:gd name="connsiteX5" fmla="*/ 0 w 389185"/>
                  <a:gd name="connsiteY5" fmla="*/ 383610 h 383610"/>
                  <a:gd name="connsiteX0" fmla="*/ 0 w 389185"/>
                  <a:gd name="connsiteY0" fmla="*/ 383610 h 383610"/>
                  <a:gd name="connsiteX1" fmla="*/ 4163 w 389185"/>
                  <a:gd name="connsiteY1" fmla="*/ 352373 h 383610"/>
                  <a:gd name="connsiteX2" fmla="*/ 95903 w 389185"/>
                  <a:gd name="connsiteY2" fmla="*/ 0 h 383610"/>
                  <a:gd name="connsiteX3" fmla="*/ 293283 w 389185"/>
                  <a:gd name="connsiteY3" fmla="*/ 0 h 383610"/>
                  <a:gd name="connsiteX4" fmla="*/ 389185 w 389185"/>
                  <a:gd name="connsiteY4" fmla="*/ 383610 h 383610"/>
                  <a:gd name="connsiteX5" fmla="*/ 35119 w 389185"/>
                  <a:gd name="connsiteY5" fmla="*/ 383330 h 383610"/>
                  <a:gd name="connsiteX6" fmla="*/ 0 w 389185"/>
                  <a:gd name="connsiteY6" fmla="*/ 383610 h 383610"/>
                  <a:gd name="connsiteX0" fmla="*/ 30956 w 385022"/>
                  <a:gd name="connsiteY0" fmla="*/ 383330 h 383610"/>
                  <a:gd name="connsiteX1" fmla="*/ 0 w 385022"/>
                  <a:gd name="connsiteY1" fmla="*/ 352373 h 383610"/>
                  <a:gd name="connsiteX2" fmla="*/ 91740 w 385022"/>
                  <a:gd name="connsiteY2" fmla="*/ 0 h 383610"/>
                  <a:gd name="connsiteX3" fmla="*/ 289120 w 385022"/>
                  <a:gd name="connsiteY3" fmla="*/ 0 h 383610"/>
                  <a:gd name="connsiteX4" fmla="*/ 385022 w 385022"/>
                  <a:gd name="connsiteY4" fmla="*/ 383610 h 383610"/>
                  <a:gd name="connsiteX5" fmla="*/ 30956 w 385022"/>
                  <a:gd name="connsiteY5" fmla="*/ 383330 h 383610"/>
                  <a:gd name="connsiteX0" fmla="*/ 30956 w 385022"/>
                  <a:gd name="connsiteY0" fmla="*/ 383330 h 383610"/>
                  <a:gd name="connsiteX1" fmla="*/ 0 w 385022"/>
                  <a:gd name="connsiteY1" fmla="*/ 352373 h 383610"/>
                  <a:gd name="connsiteX2" fmla="*/ 91740 w 385022"/>
                  <a:gd name="connsiteY2" fmla="*/ 0 h 383610"/>
                  <a:gd name="connsiteX3" fmla="*/ 289120 w 385022"/>
                  <a:gd name="connsiteY3" fmla="*/ 0 h 383610"/>
                  <a:gd name="connsiteX4" fmla="*/ 378618 w 385022"/>
                  <a:gd name="connsiteY4" fmla="*/ 347611 h 383610"/>
                  <a:gd name="connsiteX5" fmla="*/ 385022 w 385022"/>
                  <a:gd name="connsiteY5" fmla="*/ 383610 h 383610"/>
                  <a:gd name="connsiteX6" fmla="*/ 30956 w 385022"/>
                  <a:gd name="connsiteY6" fmla="*/ 383330 h 383610"/>
                  <a:gd name="connsiteX0" fmla="*/ 30956 w 385022"/>
                  <a:gd name="connsiteY0" fmla="*/ 383330 h 383610"/>
                  <a:gd name="connsiteX1" fmla="*/ 0 w 385022"/>
                  <a:gd name="connsiteY1" fmla="*/ 352373 h 383610"/>
                  <a:gd name="connsiteX2" fmla="*/ 91740 w 385022"/>
                  <a:gd name="connsiteY2" fmla="*/ 0 h 383610"/>
                  <a:gd name="connsiteX3" fmla="*/ 289120 w 385022"/>
                  <a:gd name="connsiteY3" fmla="*/ 0 h 383610"/>
                  <a:gd name="connsiteX4" fmla="*/ 378618 w 385022"/>
                  <a:gd name="connsiteY4" fmla="*/ 347611 h 383610"/>
                  <a:gd name="connsiteX5" fmla="*/ 385022 w 385022"/>
                  <a:gd name="connsiteY5" fmla="*/ 383610 h 383610"/>
                  <a:gd name="connsiteX6" fmla="*/ 350043 w 385022"/>
                  <a:gd name="connsiteY6" fmla="*/ 383330 h 383610"/>
                  <a:gd name="connsiteX7" fmla="*/ 30956 w 385022"/>
                  <a:gd name="connsiteY7" fmla="*/ 383330 h 383610"/>
                  <a:gd name="connsiteX0" fmla="*/ 30956 w 378618"/>
                  <a:gd name="connsiteY0" fmla="*/ 383330 h 383330"/>
                  <a:gd name="connsiteX1" fmla="*/ 0 w 378618"/>
                  <a:gd name="connsiteY1" fmla="*/ 352373 h 383330"/>
                  <a:gd name="connsiteX2" fmla="*/ 91740 w 378618"/>
                  <a:gd name="connsiteY2" fmla="*/ 0 h 383330"/>
                  <a:gd name="connsiteX3" fmla="*/ 289120 w 378618"/>
                  <a:gd name="connsiteY3" fmla="*/ 0 h 383330"/>
                  <a:gd name="connsiteX4" fmla="*/ 378618 w 378618"/>
                  <a:gd name="connsiteY4" fmla="*/ 347611 h 383330"/>
                  <a:gd name="connsiteX5" fmla="*/ 350043 w 378618"/>
                  <a:gd name="connsiteY5" fmla="*/ 383330 h 383330"/>
                  <a:gd name="connsiteX6" fmla="*/ 30956 w 378618"/>
                  <a:gd name="connsiteY6" fmla="*/ 383330 h 383330"/>
                  <a:gd name="connsiteX0" fmla="*/ 30956 w 367295"/>
                  <a:gd name="connsiteY0" fmla="*/ 383330 h 383330"/>
                  <a:gd name="connsiteX1" fmla="*/ 0 w 367295"/>
                  <a:gd name="connsiteY1" fmla="*/ 352373 h 383330"/>
                  <a:gd name="connsiteX2" fmla="*/ 91740 w 367295"/>
                  <a:gd name="connsiteY2" fmla="*/ 0 h 383330"/>
                  <a:gd name="connsiteX3" fmla="*/ 289120 w 367295"/>
                  <a:gd name="connsiteY3" fmla="*/ 0 h 383330"/>
                  <a:gd name="connsiteX4" fmla="*/ 367295 w 367295"/>
                  <a:gd name="connsiteY4" fmla="*/ 304763 h 383330"/>
                  <a:gd name="connsiteX5" fmla="*/ 350043 w 367295"/>
                  <a:gd name="connsiteY5" fmla="*/ 383330 h 383330"/>
                  <a:gd name="connsiteX6" fmla="*/ 30956 w 367295"/>
                  <a:gd name="connsiteY6" fmla="*/ 383330 h 383330"/>
                  <a:gd name="connsiteX0" fmla="*/ 19633 w 355972"/>
                  <a:gd name="connsiteY0" fmla="*/ 383330 h 383330"/>
                  <a:gd name="connsiteX1" fmla="*/ 0 w 355972"/>
                  <a:gd name="connsiteY1" fmla="*/ 312381 h 383330"/>
                  <a:gd name="connsiteX2" fmla="*/ 80417 w 355972"/>
                  <a:gd name="connsiteY2" fmla="*/ 0 h 383330"/>
                  <a:gd name="connsiteX3" fmla="*/ 277797 w 355972"/>
                  <a:gd name="connsiteY3" fmla="*/ 0 h 383330"/>
                  <a:gd name="connsiteX4" fmla="*/ 355972 w 355972"/>
                  <a:gd name="connsiteY4" fmla="*/ 304763 h 383330"/>
                  <a:gd name="connsiteX5" fmla="*/ 338720 w 355972"/>
                  <a:gd name="connsiteY5" fmla="*/ 383330 h 383330"/>
                  <a:gd name="connsiteX6" fmla="*/ 19633 w 355972"/>
                  <a:gd name="connsiteY6" fmla="*/ 383330 h 383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5972" h="383330">
                    <a:moveTo>
                      <a:pt x="19633" y="383330"/>
                    </a:moveTo>
                    <a:lnTo>
                      <a:pt x="0" y="312381"/>
                    </a:lnTo>
                    <a:lnTo>
                      <a:pt x="80417" y="0"/>
                    </a:lnTo>
                    <a:lnTo>
                      <a:pt x="277797" y="0"/>
                    </a:lnTo>
                    <a:lnTo>
                      <a:pt x="355972" y="304763"/>
                    </a:lnTo>
                    <a:lnTo>
                      <a:pt x="338720" y="383330"/>
                    </a:lnTo>
                    <a:lnTo>
                      <a:pt x="19633" y="383330"/>
                    </a:lnTo>
                    <a:close/>
                  </a:path>
                </a:pathLst>
              </a:custGeom>
              <a:solidFill>
                <a:srgbClr val="BC7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8" name="台形 97"/>
              <p:cNvSpPr/>
              <p:nvPr/>
            </p:nvSpPr>
            <p:spPr>
              <a:xfrm>
                <a:off x="1477190" y="5327187"/>
                <a:ext cx="378618" cy="383330"/>
              </a:xfrm>
              <a:custGeom>
                <a:avLst/>
                <a:gdLst>
                  <a:gd name="connsiteX0" fmla="*/ 0 w 389185"/>
                  <a:gd name="connsiteY0" fmla="*/ 383610 h 383610"/>
                  <a:gd name="connsiteX1" fmla="*/ 95903 w 389185"/>
                  <a:gd name="connsiteY1" fmla="*/ 0 h 383610"/>
                  <a:gd name="connsiteX2" fmla="*/ 293283 w 389185"/>
                  <a:gd name="connsiteY2" fmla="*/ 0 h 383610"/>
                  <a:gd name="connsiteX3" fmla="*/ 389185 w 389185"/>
                  <a:gd name="connsiteY3" fmla="*/ 383610 h 383610"/>
                  <a:gd name="connsiteX4" fmla="*/ 0 w 389185"/>
                  <a:gd name="connsiteY4" fmla="*/ 383610 h 383610"/>
                  <a:gd name="connsiteX0" fmla="*/ 0 w 389185"/>
                  <a:gd name="connsiteY0" fmla="*/ 383610 h 383610"/>
                  <a:gd name="connsiteX1" fmla="*/ 4163 w 389185"/>
                  <a:gd name="connsiteY1" fmla="*/ 352373 h 383610"/>
                  <a:gd name="connsiteX2" fmla="*/ 95903 w 389185"/>
                  <a:gd name="connsiteY2" fmla="*/ 0 h 383610"/>
                  <a:gd name="connsiteX3" fmla="*/ 293283 w 389185"/>
                  <a:gd name="connsiteY3" fmla="*/ 0 h 383610"/>
                  <a:gd name="connsiteX4" fmla="*/ 389185 w 389185"/>
                  <a:gd name="connsiteY4" fmla="*/ 383610 h 383610"/>
                  <a:gd name="connsiteX5" fmla="*/ 0 w 389185"/>
                  <a:gd name="connsiteY5" fmla="*/ 383610 h 383610"/>
                  <a:gd name="connsiteX0" fmla="*/ 0 w 389185"/>
                  <a:gd name="connsiteY0" fmla="*/ 383610 h 383610"/>
                  <a:gd name="connsiteX1" fmla="*/ 4163 w 389185"/>
                  <a:gd name="connsiteY1" fmla="*/ 352373 h 383610"/>
                  <a:gd name="connsiteX2" fmla="*/ 95903 w 389185"/>
                  <a:gd name="connsiteY2" fmla="*/ 0 h 383610"/>
                  <a:gd name="connsiteX3" fmla="*/ 293283 w 389185"/>
                  <a:gd name="connsiteY3" fmla="*/ 0 h 383610"/>
                  <a:gd name="connsiteX4" fmla="*/ 389185 w 389185"/>
                  <a:gd name="connsiteY4" fmla="*/ 383610 h 383610"/>
                  <a:gd name="connsiteX5" fmla="*/ 35119 w 389185"/>
                  <a:gd name="connsiteY5" fmla="*/ 383330 h 383610"/>
                  <a:gd name="connsiteX6" fmla="*/ 0 w 389185"/>
                  <a:gd name="connsiteY6" fmla="*/ 383610 h 383610"/>
                  <a:gd name="connsiteX0" fmla="*/ 30956 w 385022"/>
                  <a:gd name="connsiteY0" fmla="*/ 383330 h 383610"/>
                  <a:gd name="connsiteX1" fmla="*/ 0 w 385022"/>
                  <a:gd name="connsiteY1" fmla="*/ 352373 h 383610"/>
                  <a:gd name="connsiteX2" fmla="*/ 91740 w 385022"/>
                  <a:gd name="connsiteY2" fmla="*/ 0 h 383610"/>
                  <a:gd name="connsiteX3" fmla="*/ 289120 w 385022"/>
                  <a:gd name="connsiteY3" fmla="*/ 0 h 383610"/>
                  <a:gd name="connsiteX4" fmla="*/ 385022 w 385022"/>
                  <a:gd name="connsiteY4" fmla="*/ 383610 h 383610"/>
                  <a:gd name="connsiteX5" fmla="*/ 30956 w 385022"/>
                  <a:gd name="connsiteY5" fmla="*/ 383330 h 383610"/>
                  <a:gd name="connsiteX0" fmla="*/ 30956 w 385022"/>
                  <a:gd name="connsiteY0" fmla="*/ 383330 h 383610"/>
                  <a:gd name="connsiteX1" fmla="*/ 0 w 385022"/>
                  <a:gd name="connsiteY1" fmla="*/ 352373 h 383610"/>
                  <a:gd name="connsiteX2" fmla="*/ 91740 w 385022"/>
                  <a:gd name="connsiteY2" fmla="*/ 0 h 383610"/>
                  <a:gd name="connsiteX3" fmla="*/ 289120 w 385022"/>
                  <a:gd name="connsiteY3" fmla="*/ 0 h 383610"/>
                  <a:gd name="connsiteX4" fmla="*/ 378618 w 385022"/>
                  <a:gd name="connsiteY4" fmla="*/ 347611 h 383610"/>
                  <a:gd name="connsiteX5" fmla="*/ 385022 w 385022"/>
                  <a:gd name="connsiteY5" fmla="*/ 383610 h 383610"/>
                  <a:gd name="connsiteX6" fmla="*/ 30956 w 385022"/>
                  <a:gd name="connsiteY6" fmla="*/ 383330 h 383610"/>
                  <a:gd name="connsiteX0" fmla="*/ 30956 w 385022"/>
                  <a:gd name="connsiteY0" fmla="*/ 383330 h 383610"/>
                  <a:gd name="connsiteX1" fmla="*/ 0 w 385022"/>
                  <a:gd name="connsiteY1" fmla="*/ 352373 h 383610"/>
                  <a:gd name="connsiteX2" fmla="*/ 91740 w 385022"/>
                  <a:gd name="connsiteY2" fmla="*/ 0 h 383610"/>
                  <a:gd name="connsiteX3" fmla="*/ 289120 w 385022"/>
                  <a:gd name="connsiteY3" fmla="*/ 0 h 383610"/>
                  <a:gd name="connsiteX4" fmla="*/ 378618 w 385022"/>
                  <a:gd name="connsiteY4" fmla="*/ 347611 h 383610"/>
                  <a:gd name="connsiteX5" fmla="*/ 385022 w 385022"/>
                  <a:gd name="connsiteY5" fmla="*/ 383610 h 383610"/>
                  <a:gd name="connsiteX6" fmla="*/ 350043 w 385022"/>
                  <a:gd name="connsiteY6" fmla="*/ 383330 h 383610"/>
                  <a:gd name="connsiteX7" fmla="*/ 30956 w 385022"/>
                  <a:gd name="connsiteY7" fmla="*/ 383330 h 383610"/>
                  <a:gd name="connsiteX0" fmla="*/ 30956 w 378618"/>
                  <a:gd name="connsiteY0" fmla="*/ 383330 h 383330"/>
                  <a:gd name="connsiteX1" fmla="*/ 0 w 378618"/>
                  <a:gd name="connsiteY1" fmla="*/ 352373 h 383330"/>
                  <a:gd name="connsiteX2" fmla="*/ 91740 w 378618"/>
                  <a:gd name="connsiteY2" fmla="*/ 0 h 383330"/>
                  <a:gd name="connsiteX3" fmla="*/ 289120 w 378618"/>
                  <a:gd name="connsiteY3" fmla="*/ 0 h 383330"/>
                  <a:gd name="connsiteX4" fmla="*/ 378618 w 378618"/>
                  <a:gd name="connsiteY4" fmla="*/ 347611 h 383330"/>
                  <a:gd name="connsiteX5" fmla="*/ 350043 w 378618"/>
                  <a:gd name="connsiteY5" fmla="*/ 383330 h 383330"/>
                  <a:gd name="connsiteX6" fmla="*/ 30956 w 378618"/>
                  <a:gd name="connsiteY6" fmla="*/ 383330 h 3833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8618" h="383330">
                    <a:moveTo>
                      <a:pt x="30956" y="383330"/>
                    </a:moveTo>
                    <a:lnTo>
                      <a:pt x="0" y="352373"/>
                    </a:lnTo>
                    <a:lnTo>
                      <a:pt x="91740" y="0"/>
                    </a:lnTo>
                    <a:lnTo>
                      <a:pt x="289120" y="0"/>
                    </a:lnTo>
                    <a:lnTo>
                      <a:pt x="378618" y="347611"/>
                    </a:lnTo>
                    <a:lnTo>
                      <a:pt x="350043" y="383330"/>
                    </a:lnTo>
                    <a:lnTo>
                      <a:pt x="30956" y="383330"/>
                    </a:lnTo>
                    <a:close/>
                  </a:path>
                </a:pathLst>
              </a:custGeom>
              <a:solidFill>
                <a:srgbClr val="99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12" name="グループ化 111"/>
          <p:cNvGrpSpPr/>
          <p:nvPr/>
        </p:nvGrpSpPr>
        <p:grpSpPr>
          <a:xfrm>
            <a:off x="1806949" y="3723534"/>
            <a:ext cx="648517" cy="540000"/>
            <a:chOff x="2224073" y="4215592"/>
            <a:chExt cx="648517" cy="540000"/>
          </a:xfrm>
        </p:grpSpPr>
        <p:sp>
          <p:nvSpPr>
            <p:cNvPr id="110" name="フリーフォーム 109"/>
            <p:cNvSpPr/>
            <p:nvPr/>
          </p:nvSpPr>
          <p:spPr>
            <a:xfrm>
              <a:off x="2224073" y="4215592"/>
              <a:ext cx="648517" cy="540000"/>
            </a:xfrm>
            <a:custGeom>
              <a:avLst/>
              <a:gdLst>
                <a:gd name="connsiteX0" fmla="*/ 270000 w 648517"/>
                <a:gd name="connsiteY0" fmla="*/ 0 h 540000"/>
                <a:gd name="connsiteX1" fmla="*/ 534515 w 648517"/>
                <a:gd name="connsiteY1" fmla="*/ 215585 h 540000"/>
                <a:gd name="connsiteX2" fmla="*/ 534590 w 648517"/>
                <a:gd name="connsiteY2" fmla="*/ 216332 h 540000"/>
                <a:gd name="connsiteX3" fmla="*/ 606203 w 648517"/>
                <a:gd name="connsiteY3" fmla="*/ 216332 h 540000"/>
                <a:gd name="connsiteX4" fmla="*/ 606203 w 648517"/>
                <a:gd name="connsiteY4" fmla="*/ 219942 h 540000"/>
                <a:gd name="connsiteX5" fmla="*/ 612517 w 648517"/>
                <a:gd name="connsiteY5" fmla="*/ 217326 h 540000"/>
                <a:gd name="connsiteX6" fmla="*/ 648517 w 648517"/>
                <a:gd name="connsiteY6" fmla="*/ 253326 h 540000"/>
                <a:gd name="connsiteX7" fmla="*/ 612517 w 648517"/>
                <a:gd name="connsiteY7" fmla="*/ 289326 h 540000"/>
                <a:gd name="connsiteX8" fmla="*/ 606203 w 648517"/>
                <a:gd name="connsiteY8" fmla="*/ 286711 h 540000"/>
                <a:gd name="connsiteX9" fmla="*/ 606203 w 648517"/>
                <a:gd name="connsiteY9" fmla="*/ 288332 h 540000"/>
                <a:gd name="connsiteX10" fmla="*/ 538152 w 648517"/>
                <a:gd name="connsiteY10" fmla="*/ 288332 h 540000"/>
                <a:gd name="connsiteX11" fmla="*/ 534515 w 648517"/>
                <a:gd name="connsiteY11" fmla="*/ 324415 h 540000"/>
                <a:gd name="connsiteX12" fmla="*/ 270000 w 648517"/>
                <a:gd name="connsiteY12" fmla="*/ 540000 h 540000"/>
                <a:gd name="connsiteX13" fmla="*/ 0 w 648517"/>
                <a:gd name="connsiteY13" fmla="*/ 270000 h 540000"/>
                <a:gd name="connsiteX14" fmla="*/ 270000 w 648517"/>
                <a:gd name="connsiteY14" fmla="*/ 0 h 54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48517" h="540000">
                  <a:moveTo>
                    <a:pt x="270000" y="0"/>
                  </a:moveTo>
                  <a:cubicBezTo>
                    <a:pt x="400477" y="0"/>
                    <a:pt x="509338" y="92551"/>
                    <a:pt x="534515" y="215585"/>
                  </a:cubicBezTo>
                  <a:lnTo>
                    <a:pt x="534590" y="216332"/>
                  </a:lnTo>
                  <a:lnTo>
                    <a:pt x="606203" y="216332"/>
                  </a:lnTo>
                  <a:lnTo>
                    <a:pt x="606203" y="219942"/>
                  </a:lnTo>
                  <a:lnTo>
                    <a:pt x="612517" y="217326"/>
                  </a:lnTo>
                  <a:cubicBezTo>
                    <a:pt x="632399" y="217326"/>
                    <a:pt x="648517" y="233444"/>
                    <a:pt x="648517" y="253326"/>
                  </a:cubicBezTo>
                  <a:cubicBezTo>
                    <a:pt x="648517" y="273208"/>
                    <a:pt x="632399" y="289326"/>
                    <a:pt x="612517" y="289326"/>
                  </a:cubicBezTo>
                  <a:lnTo>
                    <a:pt x="606203" y="286711"/>
                  </a:lnTo>
                  <a:lnTo>
                    <a:pt x="606203" y="288332"/>
                  </a:lnTo>
                  <a:lnTo>
                    <a:pt x="538152" y="288332"/>
                  </a:lnTo>
                  <a:lnTo>
                    <a:pt x="534515" y="324415"/>
                  </a:lnTo>
                  <a:cubicBezTo>
                    <a:pt x="509338" y="447449"/>
                    <a:pt x="400477" y="540000"/>
                    <a:pt x="270000" y="540000"/>
                  </a:cubicBezTo>
                  <a:cubicBezTo>
                    <a:pt x="120883" y="540000"/>
                    <a:pt x="0" y="419117"/>
                    <a:pt x="0" y="270000"/>
                  </a:cubicBezTo>
                  <a:cubicBezTo>
                    <a:pt x="0" y="120883"/>
                    <a:pt x="120883" y="0"/>
                    <a:pt x="270000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円/楕円 110"/>
            <p:cNvSpPr/>
            <p:nvPr/>
          </p:nvSpPr>
          <p:spPr>
            <a:xfrm>
              <a:off x="2271437" y="4271780"/>
              <a:ext cx="432000" cy="432000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3" name="グループ化 142"/>
          <p:cNvGrpSpPr/>
          <p:nvPr/>
        </p:nvGrpSpPr>
        <p:grpSpPr>
          <a:xfrm>
            <a:off x="1644868" y="4734033"/>
            <a:ext cx="1258785" cy="1473452"/>
            <a:chOff x="3154182" y="4425844"/>
            <a:chExt cx="1258785" cy="1473452"/>
          </a:xfrm>
        </p:grpSpPr>
        <p:sp>
          <p:nvSpPr>
            <p:cNvPr id="135" name="平行四辺形 134"/>
            <p:cNvSpPr/>
            <p:nvPr/>
          </p:nvSpPr>
          <p:spPr>
            <a:xfrm flipH="1">
              <a:off x="3322974" y="4468421"/>
              <a:ext cx="989237" cy="1430875"/>
            </a:xfrm>
            <a:prstGeom prst="parallelogram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平行四辺形 133"/>
            <p:cNvSpPr/>
            <p:nvPr/>
          </p:nvSpPr>
          <p:spPr>
            <a:xfrm flipH="1">
              <a:off x="3154182" y="4425844"/>
              <a:ext cx="989237" cy="1430875"/>
            </a:xfrm>
            <a:prstGeom prst="parallelogram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平行四辺形 132"/>
            <p:cNvSpPr/>
            <p:nvPr/>
          </p:nvSpPr>
          <p:spPr>
            <a:xfrm>
              <a:off x="3392562" y="4601440"/>
              <a:ext cx="1020405" cy="1297856"/>
            </a:xfrm>
            <a:prstGeom prst="parallelogram">
              <a:avLst>
                <a:gd name="adj" fmla="val 8796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平行四辺形 135"/>
            <p:cNvSpPr/>
            <p:nvPr/>
          </p:nvSpPr>
          <p:spPr>
            <a:xfrm>
              <a:off x="3492501" y="5091541"/>
              <a:ext cx="429298" cy="722739"/>
            </a:xfrm>
            <a:prstGeom prst="parallelogram">
              <a:avLst>
                <a:gd name="adj" fmla="val 8796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7" name="平行四辺形 136"/>
            <p:cNvSpPr/>
            <p:nvPr/>
          </p:nvSpPr>
          <p:spPr>
            <a:xfrm>
              <a:off x="3959619" y="5089539"/>
              <a:ext cx="367599" cy="143620"/>
            </a:xfrm>
            <a:prstGeom prst="parallelogram">
              <a:avLst>
                <a:gd name="adj" fmla="val 8796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8" name="平行四辺形 137"/>
            <p:cNvSpPr/>
            <p:nvPr/>
          </p:nvSpPr>
          <p:spPr>
            <a:xfrm>
              <a:off x="3938745" y="5301212"/>
              <a:ext cx="372443" cy="78893"/>
            </a:xfrm>
            <a:prstGeom prst="parallelogram">
              <a:avLst>
                <a:gd name="adj" fmla="val 1282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平行四辺形 138"/>
            <p:cNvSpPr/>
            <p:nvPr/>
          </p:nvSpPr>
          <p:spPr>
            <a:xfrm>
              <a:off x="3934903" y="5448158"/>
              <a:ext cx="372443" cy="78893"/>
            </a:xfrm>
            <a:prstGeom prst="parallelogram">
              <a:avLst>
                <a:gd name="adj" fmla="val 1282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平行四辺形 139"/>
            <p:cNvSpPr/>
            <p:nvPr/>
          </p:nvSpPr>
          <p:spPr>
            <a:xfrm>
              <a:off x="3921799" y="5589259"/>
              <a:ext cx="372443" cy="78893"/>
            </a:xfrm>
            <a:prstGeom prst="parallelogram">
              <a:avLst>
                <a:gd name="adj" fmla="val 1282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平行四辺形 140"/>
            <p:cNvSpPr/>
            <p:nvPr/>
          </p:nvSpPr>
          <p:spPr>
            <a:xfrm>
              <a:off x="3912016" y="5730360"/>
              <a:ext cx="372443" cy="78893"/>
            </a:xfrm>
            <a:prstGeom prst="parallelogram">
              <a:avLst>
                <a:gd name="adj" fmla="val 12820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テキスト ボックス 141"/>
            <p:cNvSpPr txBox="1"/>
            <p:nvPr/>
          </p:nvSpPr>
          <p:spPr>
            <a:xfrm>
              <a:off x="3468381" y="4659823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i="1" dirty="0">
                  <a:solidFill>
                    <a:schemeClr val="bg2">
                      <a:lumMod val="50000"/>
                    </a:schemeClr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rPr>
                <a:t>News</a:t>
              </a:r>
              <a:endParaRPr kumimoji="1" lang="ja-JP" altLang="en-US" b="1" i="1" dirty="0">
                <a:solidFill>
                  <a:schemeClr val="bg2">
                    <a:lumMod val="50000"/>
                  </a:schemeClr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</p:grpSp>
      <p:grpSp>
        <p:nvGrpSpPr>
          <p:cNvPr id="202" name="グループ化 201"/>
          <p:cNvGrpSpPr/>
          <p:nvPr/>
        </p:nvGrpSpPr>
        <p:grpSpPr>
          <a:xfrm>
            <a:off x="3382847" y="3570277"/>
            <a:ext cx="1135969" cy="1338461"/>
            <a:chOff x="3466089" y="3610408"/>
            <a:chExt cx="1135969" cy="1338461"/>
          </a:xfrm>
        </p:grpSpPr>
        <p:grpSp>
          <p:nvGrpSpPr>
            <p:cNvPr id="151" name="グループ化 150"/>
            <p:cNvGrpSpPr/>
            <p:nvPr/>
          </p:nvGrpSpPr>
          <p:grpSpPr>
            <a:xfrm>
              <a:off x="3466089" y="3610408"/>
              <a:ext cx="615990" cy="704636"/>
              <a:chOff x="3860996" y="3968841"/>
              <a:chExt cx="847725" cy="1120697"/>
            </a:xfrm>
          </p:grpSpPr>
          <p:sp>
            <p:nvSpPr>
              <p:cNvPr id="145" name="台形 144"/>
              <p:cNvSpPr/>
              <p:nvPr/>
            </p:nvSpPr>
            <p:spPr>
              <a:xfrm flipV="1">
                <a:off x="3918857" y="4198459"/>
                <a:ext cx="751617" cy="891079"/>
              </a:xfrm>
              <a:prstGeom prst="trapezoid">
                <a:avLst/>
              </a:prstGeom>
              <a:solidFill>
                <a:srgbClr val="CC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円/楕円 145"/>
              <p:cNvSpPr/>
              <p:nvPr/>
            </p:nvSpPr>
            <p:spPr>
              <a:xfrm>
                <a:off x="4082414" y="4391680"/>
                <a:ext cx="432000" cy="4320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49" name="グループ化 148"/>
              <p:cNvGrpSpPr/>
              <p:nvPr/>
            </p:nvGrpSpPr>
            <p:grpSpPr>
              <a:xfrm>
                <a:off x="3860996" y="3968841"/>
                <a:ext cx="847725" cy="286687"/>
                <a:chOff x="5497512" y="4006939"/>
                <a:chExt cx="847725" cy="286687"/>
              </a:xfrm>
            </p:grpSpPr>
            <p:sp>
              <p:nvSpPr>
                <p:cNvPr id="147" name="台形 146"/>
                <p:cNvSpPr/>
                <p:nvPr/>
              </p:nvSpPr>
              <p:spPr>
                <a:xfrm>
                  <a:off x="5631651" y="4006939"/>
                  <a:ext cx="565135" cy="286687"/>
                </a:xfrm>
                <a:prstGeom prst="trapezoid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8" name="正方形/長方形 147"/>
                <p:cNvSpPr/>
                <p:nvPr/>
              </p:nvSpPr>
              <p:spPr>
                <a:xfrm>
                  <a:off x="5497512" y="4099825"/>
                  <a:ext cx="847725" cy="193125"/>
                </a:xfrm>
                <a:prstGeom prst="rect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76" name="グループ化 175"/>
            <p:cNvGrpSpPr/>
            <p:nvPr/>
          </p:nvGrpSpPr>
          <p:grpSpPr>
            <a:xfrm>
              <a:off x="4199981" y="3949494"/>
              <a:ext cx="402077" cy="477585"/>
              <a:chOff x="4106451" y="4495581"/>
              <a:chExt cx="402077" cy="477585"/>
            </a:xfrm>
          </p:grpSpPr>
          <p:grpSp>
            <p:nvGrpSpPr>
              <p:cNvPr id="165" name="グループ化 164"/>
              <p:cNvGrpSpPr/>
              <p:nvPr/>
            </p:nvGrpSpPr>
            <p:grpSpPr>
              <a:xfrm>
                <a:off x="4106451" y="4495581"/>
                <a:ext cx="402077" cy="477585"/>
                <a:chOff x="4343233" y="4861750"/>
                <a:chExt cx="402077" cy="477585"/>
              </a:xfrm>
            </p:grpSpPr>
            <p:sp>
              <p:nvSpPr>
                <p:cNvPr id="153" name="斜め縞 152"/>
                <p:cNvSpPr/>
                <p:nvPr/>
              </p:nvSpPr>
              <p:spPr>
                <a:xfrm>
                  <a:off x="4585876" y="4908886"/>
                  <a:ext cx="159434" cy="360335"/>
                </a:xfrm>
                <a:prstGeom prst="diagStrip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斜め縞 153"/>
                <p:cNvSpPr/>
                <p:nvPr/>
              </p:nvSpPr>
              <p:spPr>
                <a:xfrm>
                  <a:off x="4531867" y="4873669"/>
                  <a:ext cx="159434" cy="360335"/>
                </a:xfrm>
                <a:prstGeom prst="diagStrip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5" name="斜め縞 154"/>
                <p:cNvSpPr/>
                <p:nvPr/>
              </p:nvSpPr>
              <p:spPr>
                <a:xfrm>
                  <a:off x="4452150" y="4877038"/>
                  <a:ext cx="159434" cy="360335"/>
                </a:xfrm>
                <a:prstGeom prst="diagStrip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6" name="斜め縞 155"/>
                <p:cNvSpPr/>
                <p:nvPr/>
              </p:nvSpPr>
              <p:spPr>
                <a:xfrm flipH="1">
                  <a:off x="4343975" y="4900876"/>
                  <a:ext cx="159434" cy="360335"/>
                </a:xfrm>
                <a:prstGeom prst="diagStrip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7" name="斜め縞 156"/>
                <p:cNvSpPr/>
                <p:nvPr/>
              </p:nvSpPr>
              <p:spPr>
                <a:xfrm flipH="1">
                  <a:off x="4412678" y="4861750"/>
                  <a:ext cx="159434" cy="360335"/>
                </a:xfrm>
                <a:prstGeom prst="diagStrip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台形 151"/>
                <p:cNvSpPr/>
                <p:nvPr/>
              </p:nvSpPr>
              <p:spPr>
                <a:xfrm flipV="1">
                  <a:off x="4343233" y="4982539"/>
                  <a:ext cx="398353" cy="356796"/>
                </a:xfrm>
                <a:prstGeom prst="trapezoid">
                  <a:avLst/>
                </a:prstGeom>
                <a:solidFill>
                  <a:srgbClr val="CC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66" name="円/楕円 165"/>
              <p:cNvSpPr/>
              <p:nvPr/>
            </p:nvSpPr>
            <p:spPr>
              <a:xfrm>
                <a:off x="4232815" y="4738715"/>
                <a:ext cx="147341" cy="123685"/>
              </a:xfrm>
              <a:prstGeom prst="ellipse">
                <a:avLst/>
              </a:prstGeom>
              <a:solidFill>
                <a:srgbClr val="DE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0" name="グループ化 199"/>
            <p:cNvGrpSpPr/>
            <p:nvPr/>
          </p:nvGrpSpPr>
          <p:grpSpPr>
            <a:xfrm>
              <a:off x="3626980" y="4312554"/>
              <a:ext cx="789343" cy="636315"/>
              <a:chOff x="3938044" y="5206256"/>
              <a:chExt cx="789343" cy="636315"/>
            </a:xfrm>
          </p:grpSpPr>
          <p:sp>
            <p:nvSpPr>
              <p:cNvPr id="178" name="平行四辺形 177"/>
              <p:cNvSpPr/>
              <p:nvPr/>
            </p:nvSpPr>
            <p:spPr>
              <a:xfrm>
                <a:off x="4505767" y="5206256"/>
                <a:ext cx="221620" cy="483592"/>
              </a:xfrm>
              <a:prstGeom prst="parallelogram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99" name="グループ化 198"/>
              <p:cNvGrpSpPr/>
              <p:nvPr/>
            </p:nvGrpSpPr>
            <p:grpSpPr>
              <a:xfrm>
                <a:off x="4033529" y="5230464"/>
                <a:ext cx="525417" cy="366551"/>
                <a:chOff x="3823816" y="5160346"/>
                <a:chExt cx="525417" cy="366551"/>
              </a:xfrm>
            </p:grpSpPr>
            <p:grpSp>
              <p:nvGrpSpPr>
                <p:cNvPr id="193" name="グループ化 192"/>
                <p:cNvGrpSpPr/>
                <p:nvPr/>
              </p:nvGrpSpPr>
              <p:grpSpPr>
                <a:xfrm>
                  <a:off x="3823816" y="5160346"/>
                  <a:ext cx="525417" cy="366551"/>
                  <a:chOff x="3823816" y="5160346"/>
                  <a:chExt cx="525417" cy="366551"/>
                </a:xfrm>
              </p:grpSpPr>
              <p:sp>
                <p:nvSpPr>
                  <p:cNvPr id="185" name="フリーフォーム 184"/>
                  <p:cNvSpPr/>
                  <p:nvPr/>
                </p:nvSpPr>
                <p:spPr>
                  <a:xfrm>
                    <a:off x="3830454" y="5160346"/>
                    <a:ext cx="493116" cy="125287"/>
                  </a:xfrm>
                  <a:custGeom>
                    <a:avLst/>
                    <a:gdLst>
                      <a:gd name="connsiteX0" fmla="*/ 485063 w 970126"/>
                      <a:gd name="connsiteY0" fmla="*/ 0 h 198870"/>
                      <a:gd name="connsiteX1" fmla="*/ 970126 w 970126"/>
                      <a:gd name="connsiteY1" fmla="*/ 194072 h 198870"/>
                      <a:gd name="connsiteX2" fmla="*/ 968917 w 970126"/>
                      <a:gd name="connsiteY2" fmla="*/ 198870 h 198870"/>
                      <a:gd name="connsiteX3" fmla="*/ 1209 w 970126"/>
                      <a:gd name="connsiteY3" fmla="*/ 198870 h 198870"/>
                      <a:gd name="connsiteX4" fmla="*/ 0 w 970126"/>
                      <a:gd name="connsiteY4" fmla="*/ 194072 h 198870"/>
                      <a:gd name="connsiteX5" fmla="*/ 485063 w 970126"/>
                      <a:gd name="connsiteY5" fmla="*/ 0 h 1988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70126" h="198870">
                        <a:moveTo>
                          <a:pt x="485063" y="0"/>
                        </a:moveTo>
                        <a:cubicBezTo>
                          <a:pt x="752956" y="0"/>
                          <a:pt x="970126" y="86889"/>
                          <a:pt x="970126" y="194072"/>
                        </a:cubicBezTo>
                        <a:lnTo>
                          <a:pt x="968917" y="198870"/>
                        </a:lnTo>
                        <a:lnTo>
                          <a:pt x="1209" y="198870"/>
                        </a:lnTo>
                        <a:lnTo>
                          <a:pt x="0" y="194072"/>
                        </a:lnTo>
                        <a:cubicBezTo>
                          <a:pt x="0" y="86889"/>
                          <a:pt x="217170" y="0"/>
                          <a:pt x="485063" y="0"/>
                        </a:cubicBezTo>
                        <a:close/>
                      </a:path>
                    </a:pathLst>
                  </a:custGeom>
                  <a:solidFill>
                    <a:srgbClr val="DE9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86" name="角丸四角形 185"/>
                  <p:cNvSpPr/>
                  <p:nvPr/>
                </p:nvSpPr>
                <p:spPr>
                  <a:xfrm>
                    <a:off x="3823816" y="5342767"/>
                    <a:ext cx="525417" cy="45719"/>
                  </a:xfrm>
                  <a:prstGeom prst="roundRect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2" name="フリーフォーム 191"/>
                  <p:cNvSpPr/>
                  <p:nvPr/>
                </p:nvSpPr>
                <p:spPr>
                  <a:xfrm flipV="1">
                    <a:off x="3836032" y="5427236"/>
                    <a:ext cx="493116" cy="99661"/>
                  </a:xfrm>
                  <a:custGeom>
                    <a:avLst/>
                    <a:gdLst>
                      <a:gd name="connsiteX0" fmla="*/ 485063 w 970126"/>
                      <a:gd name="connsiteY0" fmla="*/ 0 h 198870"/>
                      <a:gd name="connsiteX1" fmla="*/ 970126 w 970126"/>
                      <a:gd name="connsiteY1" fmla="*/ 194072 h 198870"/>
                      <a:gd name="connsiteX2" fmla="*/ 968917 w 970126"/>
                      <a:gd name="connsiteY2" fmla="*/ 198870 h 198870"/>
                      <a:gd name="connsiteX3" fmla="*/ 1209 w 970126"/>
                      <a:gd name="connsiteY3" fmla="*/ 198870 h 198870"/>
                      <a:gd name="connsiteX4" fmla="*/ 0 w 970126"/>
                      <a:gd name="connsiteY4" fmla="*/ 194072 h 198870"/>
                      <a:gd name="connsiteX5" fmla="*/ 485063 w 970126"/>
                      <a:gd name="connsiteY5" fmla="*/ 0 h 1988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70126" h="198870">
                        <a:moveTo>
                          <a:pt x="485063" y="0"/>
                        </a:moveTo>
                        <a:cubicBezTo>
                          <a:pt x="752956" y="0"/>
                          <a:pt x="970126" y="86889"/>
                          <a:pt x="970126" y="194072"/>
                        </a:cubicBezTo>
                        <a:lnTo>
                          <a:pt x="968917" y="198870"/>
                        </a:lnTo>
                        <a:lnTo>
                          <a:pt x="1209" y="198870"/>
                        </a:lnTo>
                        <a:lnTo>
                          <a:pt x="0" y="194072"/>
                        </a:lnTo>
                        <a:cubicBezTo>
                          <a:pt x="0" y="86889"/>
                          <a:pt x="217170" y="0"/>
                          <a:pt x="485063" y="0"/>
                        </a:cubicBezTo>
                        <a:close/>
                      </a:path>
                    </a:pathLst>
                  </a:custGeom>
                  <a:solidFill>
                    <a:srgbClr val="DE94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0" name="フリーフォーム 189"/>
                  <p:cNvSpPr/>
                  <p:nvPr/>
                </p:nvSpPr>
                <p:spPr>
                  <a:xfrm>
                    <a:off x="3856976" y="5390880"/>
                    <a:ext cx="471396" cy="45719"/>
                  </a:xfrm>
                  <a:custGeom>
                    <a:avLst/>
                    <a:gdLst>
                      <a:gd name="connsiteX0" fmla="*/ 0 w 533400"/>
                      <a:gd name="connsiteY0" fmla="*/ 83835 h 83854"/>
                      <a:gd name="connsiteX1" fmla="*/ 45720 w 533400"/>
                      <a:gd name="connsiteY1" fmla="*/ 15 h 83854"/>
                      <a:gd name="connsiteX2" fmla="*/ 91440 w 533400"/>
                      <a:gd name="connsiteY2" fmla="*/ 76215 h 83854"/>
                      <a:gd name="connsiteX3" fmla="*/ 129540 w 533400"/>
                      <a:gd name="connsiteY3" fmla="*/ 15255 h 83854"/>
                      <a:gd name="connsiteX4" fmla="*/ 182880 w 533400"/>
                      <a:gd name="connsiteY4" fmla="*/ 76215 h 83854"/>
                      <a:gd name="connsiteX5" fmla="*/ 228600 w 533400"/>
                      <a:gd name="connsiteY5" fmla="*/ 7635 h 83854"/>
                      <a:gd name="connsiteX6" fmla="*/ 289560 w 533400"/>
                      <a:gd name="connsiteY6" fmla="*/ 68595 h 83854"/>
                      <a:gd name="connsiteX7" fmla="*/ 335280 w 533400"/>
                      <a:gd name="connsiteY7" fmla="*/ 15255 h 83854"/>
                      <a:gd name="connsiteX8" fmla="*/ 365760 w 533400"/>
                      <a:gd name="connsiteY8" fmla="*/ 83835 h 83854"/>
                      <a:gd name="connsiteX9" fmla="*/ 396240 w 533400"/>
                      <a:gd name="connsiteY9" fmla="*/ 22875 h 83854"/>
                      <a:gd name="connsiteX10" fmla="*/ 464820 w 533400"/>
                      <a:gd name="connsiteY10" fmla="*/ 76215 h 83854"/>
                      <a:gd name="connsiteX11" fmla="*/ 495300 w 533400"/>
                      <a:gd name="connsiteY11" fmla="*/ 15255 h 83854"/>
                      <a:gd name="connsiteX12" fmla="*/ 533400 w 533400"/>
                      <a:gd name="connsiteY12" fmla="*/ 68595 h 83854"/>
                      <a:gd name="connsiteX0" fmla="*/ 0 w 533400"/>
                      <a:gd name="connsiteY0" fmla="*/ 87630 h 87649"/>
                      <a:gd name="connsiteX1" fmla="*/ 45720 w 533400"/>
                      <a:gd name="connsiteY1" fmla="*/ 3810 h 87649"/>
                      <a:gd name="connsiteX2" fmla="*/ 91440 w 533400"/>
                      <a:gd name="connsiteY2" fmla="*/ 80010 h 87649"/>
                      <a:gd name="connsiteX3" fmla="*/ 127159 w 533400"/>
                      <a:gd name="connsiteY3" fmla="*/ 0 h 87649"/>
                      <a:gd name="connsiteX4" fmla="*/ 182880 w 533400"/>
                      <a:gd name="connsiteY4" fmla="*/ 80010 h 87649"/>
                      <a:gd name="connsiteX5" fmla="*/ 228600 w 533400"/>
                      <a:gd name="connsiteY5" fmla="*/ 11430 h 87649"/>
                      <a:gd name="connsiteX6" fmla="*/ 289560 w 533400"/>
                      <a:gd name="connsiteY6" fmla="*/ 72390 h 87649"/>
                      <a:gd name="connsiteX7" fmla="*/ 335280 w 533400"/>
                      <a:gd name="connsiteY7" fmla="*/ 19050 h 87649"/>
                      <a:gd name="connsiteX8" fmla="*/ 365760 w 533400"/>
                      <a:gd name="connsiteY8" fmla="*/ 87630 h 87649"/>
                      <a:gd name="connsiteX9" fmla="*/ 396240 w 533400"/>
                      <a:gd name="connsiteY9" fmla="*/ 26670 h 87649"/>
                      <a:gd name="connsiteX10" fmla="*/ 464820 w 533400"/>
                      <a:gd name="connsiteY10" fmla="*/ 80010 h 87649"/>
                      <a:gd name="connsiteX11" fmla="*/ 495300 w 533400"/>
                      <a:gd name="connsiteY11" fmla="*/ 19050 h 87649"/>
                      <a:gd name="connsiteX12" fmla="*/ 533400 w 533400"/>
                      <a:gd name="connsiteY12" fmla="*/ 72390 h 87649"/>
                      <a:gd name="connsiteX0" fmla="*/ 0 w 533400"/>
                      <a:gd name="connsiteY0" fmla="*/ 87630 h 87649"/>
                      <a:gd name="connsiteX1" fmla="*/ 45720 w 533400"/>
                      <a:gd name="connsiteY1" fmla="*/ 39529 h 87649"/>
                      <a:gd name="connsiteX2" fmla="*/ 91440 w 533400"/>
                      <a:gd name="connsiteY2" fmla="*/ 80010 h 87649"/>
                      <a:gd name="connsiteX3" fmla="*/ 127159 w 533400"/>
                      <a:gd name="connsiteY3" fmla="*/ 0 h 87649"/>
                      <a:gd name="connsiteX4" fmla="*/ 182880 w 533400"/>
                      <a:gd name="connsiteY4" fmla="*/ 80010 h 87649"/>
                      <a:gd name="connsiteX5" fmla="*/ 228600 w 533400"/>
                      <a:gd name="connsiteY5" fmla="*/ 11430 h 87649"/>
                      <a:gd name="connsiteX6" fmla="*/ 289560 w 533400"/>
                      <a:gd name="connsiteY6" fmla="*/ 72390 h 87649"/>
                      <a:gd name="connsiteX7" fmla="*/ 335280 w 533400"/>
                      <a:gd name="connsiteY7" fmla="*/ 19050 h 87649"/>
                      <a:gd name="connsiteX8" fmla="*/ 365760 w 533400"/>
                      <a:gd name="connsiteY8" fmla="*/ 87630 h 87649"/>
                      <a:gd name="connsiteX9" fmla="*/ 396240 w 533400"/>
                      <a:gd name="connsiteY9" fmla="*/ 26670 h 87649"/>
                      <a:gd name="connsiteX10" fmla="*/ 464820 w 533400"/>
                      <a:gd name="connsiteY10" fmla="*/ 80010 h 87649"/>
                      <a:gd name="connsiteX11" fmla="*/ 495300 w 533400"/>
                      <a:gd name="connsiteY11" fmla="*/ 19050 h 87649"/>
                      <a:gd name="connsiteX12" fmla="*/ 533400 w 533400"/>
                      <a:gd name="connsiteY12" fmla="*/ 72390 h 87649"/>
                      <a:gd name="connsiteX0" fmla="*/ 0 w 533400"/>
                      <a:gd name="connsiteY0" fmla="*/ 76220 h 76239"/>
                      <a:gd name="connsiteX1" fmla="*/ 45720 w 533400"/>
                      <a:gd name="connsiteY1" fmla="*/ 28119 h 76239"/>
                      <a:gd name="connsiteX2" fmla="*/ 91440 w 533400"/>
                      <a:gd name="connsiteY2" fmla="*/ 68600 h 76239"/>
                      <a:gd name="connsiteX3" fmla="*/ 134303 w 533400"/>
                      <a:gd name="connsiteY3" fmla="*/ 24308 h 76239"/>
                      <a:gd name="connsiteX4" fmla="*/ 182880 w 533400"/>
                      <a:gd name="connsiteY4" fmla="*/ 68600 h 76239"/>
                      <a:gd name="connsiteX5" fmla="*/ 228600 w 533400"/>
                      <a:gd name="connsiteY5" fmla="*/ 20 h 76239"/>
                      <a:gd name="connsiteX6" fmla="*/ 289560 w 533400"/>
                      <a:gd name="connsiteY6" fmla="*/ 60980 h 76239"/>
                      <a:gd name="connsiteX7" fmla="*/ 335280 w 533400"/>
                      <a:gd name="connsiteY7" fmla="*/ 7640 h 76239"/>
                      <a:gd name="connsiteX8" fmla="*/ 365760 w 533400"/>
                      <a:gd name="connsiteY8" fmla="*/ 76220 h 76239"/>
                      <a:gd name="connsiteX9" fmla="*/ 396240 w 533400"/>
                      <a:gd name="connsiteY9" fmla="*/ 15260 h 76239"/>
                      <a:gd name="connsiteX10" fmla="*/ 464820 w 533400"/>
                      <a:gd name="connsiteY10" fmla="*/ 68600 h 76239"/>
                      <a:gd name="connsiteX11" fmla="*/ 495300 w 533400"/>
                      <a:gd name="connsiteY11" fmla="*/ 7640 h 76239"/>
                      <a:gd name="connsiteX12" fmla="*/ 533400 w 533400"/>
                      <a:gd name="connsiteY12" fmla="*/ 60980 h 76239"/>
                      <a:gd name="connsiteX0" fmla="*/ 0 w 533400"/>
                      <a:gd name="connsiteY0" fmla="*/ 68670 h 68689"/>
                      <a:gd name="connsiteX1" fmla="*/ 45720 w 533400"/>
                      <a:gd name="connsiteY1" fmla="*/ 20569 h 68689"/>
                      <a:gd name="connsiteX2" fmla="*/ 91440 w 533400"/>
                      <a:gd name="connsiteY2" fmla="*/ 61050 h 68689"/>
                      <a:gd name="connsiteX3" fmla="*/ 134303 w 533400"/>
                      <a:gd name="connsiteY3" fmla="*/ 16758 h 68689"/>
                      <a:gd name="connsiteX4" fmla="*/ 182880 w 533400"/>
                      <a:gd name="connsiteY4" fmla="*/ 61050 h 68689"/>
                      <a:gd name="connsiteX5" fmla="*/ 233363 w 533400"/>
                      <a:gd name="connsiteY5" fmla="*/ 21045 h 68689"/>
                      <a:gd name="connsiteX6" fmla="*/ 289560 w 533400"/>
                      <a:gd name="connsiteY6" fmla="*/ 53430 h 68689"/>
                      <a:gd name="connsiteX7" fmla="*/ 335280 w 533400"/>
                      <a:gd name="connsiteY7" fmla="*/ 90 h 68689"/>
                      <a:gd name="connsiteX8" fmla="*/ 365760 w 533400"/>
                      <a:gd name="connsiteY8" fmla="*/ 68670 h 68689"/>
                      <a:gd name="connsiteX9" fmla="*/ 396240 w 533400"/>
                      <a:gd name="connsiteY9" fmla="*/ 7710 h 68689"/>
                      <a:gd name="connsiteX10" fmla="*/ 464820 w 533400"/>
                      <a:gd name="connsiteY10" fmla="*/ 61050 h 68689"/>
                      <a:gd name="connsiteX11" fmla="*/ 495300 w 533400"/>
                      <a:gd name="connsiteY11" fmla="*/ 90 h 68689"/>
                      <a:gd name="connsiteX12" fmla="*/ 533400 w 533400"/>
                      <a:gd name="connsiteY12" fmla="*/ 53430 h 68689"/>
                      <a:gd name="connsiteX0" fmla="*/ 0 w 533400"/>
                      <a:gd name="connsiteY0" fmla="*/ 68623 h 68704"/>
                      <a:gd name="connsiteX1" fmla="*/ 45720 w 533400"/>
                      <a:gd name="connsiteY1" fmla="*/ 20522 h 68704"/>
                      <a:gd name="connsiteX2" fmla="*/ 91440 w 533400"/>
                      <a:gd name="connsiteY2" fmla="*/ 61003 h 68704"/>
                      <a:gd name="connsiteX3" fmla="*/ 134303 w 533400"/>
                      <a:gd name="connsiteY3" fmla="*/ 16711 h 68704"/>
                      <a:gd name="connsiteX4" fmla="*/ 182880 w 533400"/>
                      <a:gd name="connsiteY4" fmla="*/ 61003 h 68704"/>
                      <a:gd name="connsiteX5" fmla="*/ 233363 w 533400"/>
                      <a:gd name="connsiteY5" fmla="*/ 20998 h 68704"/>
                      <a:gd name="connsiteX6" fmla="*/ 289560 w 533400"/>
                      <a:gd name="connsiteY6" fmla="*/ 53383 h 68704"/>
                      <a:gd name="connsiteX7" fmla="*/ 335280 w 533400"/>
                      <a:gd name="connsiteY7" fmla="*/ 21474 h 68704"/>
                      <a:gd name="connsiteX8" fmla="*/ 365760 w 533400"/>
                      <a:gd name="connsiteY8" fmla="*/ 68623 h 68704"/>
                      <a:gd name="connsiteX9" fmla="*/ 396240 w 533400"/>
                      <a:gd name="connsiteY9" fmla="*/ 7663 h 68704"/>
                      <a:gd name="connsiteX10" fmla="*/ 464820 w 533400"/>
                      <a:gd name="connsiteY10" fmla="*/ 61003 h 68704"/>
                      <a:gd name="connsiteX11" fmla="*/ 495300 w 533400"/>
                      <a:gd name="connsiteY11" fmla="*/ 43 h 68704"/>
                      <a:gd name="connsiteX12" fmla="*/ 533400 w 533400"/>
                      <a:gd name="connsiteY12" fmla="*/ 53383 h 68704"/>
                      <a:gd name="connsiteX0" fmla="*/ 0 w 533400"/>
                      <a:gd name="connsiteY0" fmla="*/ 68623 h 68623"/>
                      <a:gd name="connsiteX1" fmla="*/ 45720 w 533400"/>
                      <a:gd name="connsiteY1" fmla="*/ 20522 h 68623"/>
                      <a:gd name="connsiteX2" fmla="*/ 91440 w 533400"/>
                      <a:gd name="connsiteY2" fmla="*/ 61003 h 68623"/>
                      <a:gd name="connsiteX3" fmla="*/ 134303 w 533400"/>
                      <a:gd name="connsiteY3" fmla="*/ 16711 h 68623"/>
                      <a:gd name="connsiteX4" fmla="*/ 182880 w 533400"/>
                      <a:gd name="connsiteY4" fmla="*/ 61003 h 68623"/>
                      <a:gd name="connsiteX5" fmla="*/ 233363 w 533400"/>
                      <a:gd name="connsiteY5" fmla="*/ 20998 h 68623"/>
                      <a:gd name="connsiteX6" fmla="*/ 289560 w 533400"/>
                      <a:gd name="connsiteY6" fmla="*/ 53383 h 68623"/>
                      <a:gd name="connsiteX7" fmla="*/ 335280 w 533400"/>
                      <a:gd name="connsiteY7" fmla="*/ 21474 h 68623"/>
                      <a:gd name="connsiteX8" fmla="*/ 387191 w 533400"/>
                      <a:gd name="connsiteY8" fmla="*/ 66242 h 68623"/>
                      <a:gd name="connsiteX9" fmla="*/ 396240 w 533400"/>
                      <a:gd name="connsiteY9" fmla="*/ 7663 h 68623"/>
                      <a:gd name="connsiteX10" fmla="*/ 464820 w 533400"/>
                      <a:gd name="connsiteY10" fmla="*/ 61003 h 68623"/>
                      <a:gd name="connsiteX11" fmla="*/ 495300 w 533400"/>
                      <a:gd name="connsiteY11" fmla="*/ 43 h 68623"/>
                      <a:gd name="connsiteX12" fmla="*/ 533400 w 533400"/>
                      <a:gd name="connsiteY12" fmla="*/ 53383 h 68623"/>
                      <a:gd name="connsiteX0" fmla="*/ 0 w 533400"/>
                      <a:gd name="connsiteY0" fmla="*/ 68623 h 68623"/>
                      <a:gd name="connsiteX1" fmla="*/ 45720 w 533400"/>
                      <a:gd name="connsiteY1" fmla="*/ 20522 h 68623"/>
                      <a:gd name="connsiteX2" fmla="*/ 91440 w 533400"/>
                      <a:gd name="connsiteY2" fmla="*/ 61003 h 68623"/>
                      <a:gd name="connsiteX3" fmla="*/ 134303 w 533400"/>
                      <a:gd name="connsiteY3" fmla="*/ 16711 h 68623"/>
                      <a:gd name="connsiteX4" fmla="*/ 182880 w 533400"/>
                      <a:gd name="connsiteY4" fmla="*/ 61003 h 68623"/>
                      <a:gd name="connsiteX5" fmla="*/ 233363 w 533400"/>
                      <a:gd name="connsiteY5" fmla="*/ 20998 h 68623"/>
                      <a:gd name="connsiteX6" fmla="*/ 289560 w 533400"/>
                      <a:gd name="connsiteY6" fmla="*/ 53383 h 68623"/>
                      <a:gd name="connsiteX7" fmla="*/ 335280 w 533400"/>
                      <a:gd name="connsiteY7" fmla="*/ 21474 h 68623"/>
                      <a:gd name="connsiteX8" fmla="*/ 387191 w 533400"/>
                      <a:gd name="connsiteY8" fmla="*/ 66242 h 68623"/>
                      <a:gd name="connsiteX9" fmla="*/ 427197 w 533400"/>
                      <a:gd name="connsiteY9" fmla="*/ 14807 h 68623"/>
                      <a:gd name="connsiteX10" fmla="*/ 464820 w 533400"/>
                      <a:gd name="connsiteY10" fmla="*/ 61003 h 68623"/>
                      <a:gd name="connsiteX11" fmla="*/ 495300 w 533400"/>
                      <a:gd name="connsiteY11" fmla="*/ 43 h 68623"/>
                      <a:gd name="connsiteX12" fmla="*/ 533400 w 533400"/>
                      <a:gd name="connsiteY12" fmla="*/ 53383 h 68623"/>
                      <a:gd name="connsiteX0" fmla="*/ 0 w 533400"/>
                      <a:gd name="connsiteY0" fmla="*/ 68601 h 68601"/>
                      <a:gd name="connsiteX1" fmla="*/ 45720 w 533400"/>
                      <a:gd name="connsiteY1" fmla="*/ 20500 h 68601"/>
                      <a:gd name="connsiteX2" fmla="*/ 91440 w 533400"/>
                      <a:gd name="connsiteY2" fmla="*/ 60981 h 68601"/>
                      <a:gd name="connsiteX3" fmla="*/ 134303 w 533400"/>
                      <a:gd name="connsiteY3" fmla="*/ 16689 h 68601"/>
                      <a:gd name="connsiteX4" fmla="*/ 182880 w 533400"/>
                      <a:gd name="connsiteY4" fmla="*/ 60981 h 68601"/>
                      <a:gd name="connsiteX5" fmla="*/ 233363 w 533400"/>
                      <a:gd name="connsiteY5" fmla="*/ 20976 h 68601"/>
                      <a:gd name="connsiteX6" fmla="*/ 289560 w 533400"/>
                      <a:gd name="connsiteY6" fmla="*/ 53361 h 68601"/>
                      <a:gd name="connsiteX7" fmla="*/ 335280 w 533400"/>
                      <a:gd name="connsiteY7" fmla="*/ 21452 h 68601"/>
                      <a:gd name="connsiteX8" fmla="*/ 387191 w 533400"/>
                      <a:gd name="connsiteY8" fmla="*/ 66220 h 68601"/>
                      <a:gd name="connsiteX9" fmla="*/ 427197 w 533400"/>
                      <a:gd name="connsiteY9" fmla="*/ 14785 h 68601"/>
                      <a:gd name="connsiteX10" fmla="*/ 483870 w 533400"/>
                      <a:gd name="connsiteY10" fmla="*/ 58600 h 68601"/>
                      <a:gd name="connsiteX11" fmla="*/ 495300 w 533400"/>
                      <a:gd name="connsiteY11" fmla="*/ 21 h 68601"/>
                      <a:gd name="connsiteX12" fmla="*/ 533400 w 533400"/>
                      <a:gd name="connsiteY12" fmla="*/ 53361 h 68601"/>
                      <a:gd name="connsiteX0" fmla="*/ 0 w 537555"/>
                      <a:gd name="connsiteY0" fmla="*/ 53843 h 53843"/>
                      <a:gd name="connsiteX1" fmla="*/ 45720 w 537555"/>
                      <a:gd name="connsiteY1" fmla="*/ 5742 h 53843"/>
                      <a:gd name="connsiteX2" fmla="*/ 91440 w 537555"/>
                      <a:gd name="connsiteY2" fmla="*/ 46223 h 53843"/>
                      <a:gd name="connsiteX3" fmla="*/ 134303 w 537555"/>
                      <a:gd name="connsiteY3" fmla="*/ 1931 h 53843"/>
                      <a:gd name="connsiteX4" fmla="*/ 182880 w 537555"/>
                      <a:gd name="connsiteY4" fmla="*/ 46223 h 53843"/>
                      <a:gd name="connsiteX5" fmla="*/ 233363 w 537555"/>
                      <a:gd name="connsiteY5" fmla="*/ 6218 h 53843"/>
                      <a:gd name="connsiteX6" fmla="*/ 289560 w 537555"/>
                      <a:gd name="connsiteY6" fmla="*/ 38603 h 53843"/>
                      <a:gd name="connsiteX7" fmla="*/ 335280 w 537555"/>
                      <a:gd name="connsiteY7" fmla="*/ 6694 h 53843"/>
                      <a:gd name="connsiteX8" fmla="*/ 387191 w 537555"/>
                      <a:gd name="connsiteY8" fmla="*/ 51462 h 53843"/>
                      <a:gd name="connsiteX9" fmla="*/ 427197 w 537555"/>
                      <a:gd name="connsiteY9" fmla="*/ 27 h 53843"/>
                      <a:gd name="connsiteX10" fmla="*/ 483870 w 537555"/>
                      <a:gd name="connsiteY10" fmla="*/ 43842 h 53843"/>
                      <a:gd name="connsiteX11" fmla="*/ 535781 w 537555"/>
                      <a:gd name="connsiteY11" fmla="*/ 1932 h 53843"/>
                      <a:gd name="connsiteX12" fmla="*/ 533400 w 537555"/>
                      <a:gd name="connsiteY12" fmla="*/ 38603 h 53843"/>
                      <a:gd name="connsiteX0" fmla="*/ 0 w 578644"/>
                      <a:gd name="connsiteY0" fmla="*/ 53843 h 53843"/>
                      <a:gd name="connsiteX1" fmla="*/ 45720 w 578644"/>
                      <a:gd name="connsiteY1" fmla="*/ 5742 h 53843"/>
                      <a:gd name="connsiteX2" fmla="*/ 91440 w 578644"/>
                      <a:gd name="connsiteY2" fmla="*/ 46223 h 53843"/>
                      <a:gd name="connsiteX3" fmla="*/ 134303 w 578644"/>
                      <a:gd name="connsiteY3" fmla="*/ 1931 h 53843"/>
                      <a:gd name="connsiteX4" fmla="*/ 182880 w 578644"/>
                      <a:gd name="connsiteY4" fmla="*/ 46223 h 53843"/>
                      <a:gd name="connsiteX5" fmla="*/ 233363 w 578644"/>
                      <a:gd name="connsiteY5" fmla="*/ 6218 h 53843"/>
                      <a:gd name="connsiteX6" fmla="*/ 289560 w 578644"/>
                      <a:gd name="connsiteY6" fmla="*/ 38603 h 53843"/>
                      <a:gd name="connsiteX7" fmla="*/ 335280 w 578644"/>
                      <a:gd name="connsiteY7" fmla="*/ 6694 h 53843"/>
                      <a:gd name="connsiteX8" fmla="*/ 387191 w 578644"/>
                      <a:gd name="connsiteY8" fmla="*/ 51462 h 53843"/>
                      <a:gd name="connsiteX9" fmla="*/ 427197 w 578644"/>
                      <a:gd name="connsiteY9" fmla="*/ 27 h 53843"/>
                      <a:gd name="connsiteX10" fmla="*/ 483870 w 578644"/>
                      <a:gd name="connsiteY10" fmla="*/ 43842 h 53843"/>
                      <a:gd name="connsiteX11" fmla="*/ 535781 w 578644"/>
                      <a:gd name="connsiteY11" fmla="*/ 1932 h 53843"/>
                      <a:gd name="connsiteX12" fmla="*/ 578644 w 578644"/>
                      <a:gd name="connsiteY12" fmla="*/ 45747 h 538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78644" h="53843">
                        <a:moveTo>
                          <a:pt x="0" y="53843"/>
                        </a:moveTo>
                        <a:cubicBezTo>
                          <a:pt x="15240" y="12568"/>
                          <a:pt x="30480" y="7012"/>
                          <a:pt x="45720" y="5742"/>
                        </a:cubicBezTo>
                        <a:cubicBezTo>
                          <a:pt x="60960" y="4472"/>
                          <a:pt x="76676" y="46858"/>
                          <a:pt x="91440" y="46223"/>
                        </a:cubicBezTo>
                        <a:cubicBezTo>
                          <a:pt x="106204" y="45588"/>
                          <a:pt x="119063" y="1931"/>
                          <a:pt x="134303" y="1931"/>
                        </a:cubicBezTo>
                        <a:cubicBezTo>
                          <a:pt x="149543" y="1931"/>
                          <a:pt x="166370" y="45509"/>
                          <a:pt x="182880" y="46223"/>
                        </a:cubicBezTo>
                        <a:cubicBezTo>
                          <a:pt x="199390" y="46937"/>
                          <a:pt x="215583" y="7488"/>
                          <a:pt x="233363" y="6218"/>
                        </a:cubicBezTo>
                        <a:cubicBezTo>
                          <a:pt x="251143" y="4948"/>
                          <a:pt x="272574" y="38524"/>
                          <a:pt x="289560" y="38603"/>
                        </a:cubicBezTo>
                        <a:cubicBezTo>
                          <a:pt x="306546" y="38682"/>
                          <a:pt x="319008" y="4551"/>
                          <a:pt x="335280" y="6694"/>
                        </a:cubicBezTo>
                        <a:cubicBezTo>
                          <a:pt x="351552" y="8837"/>
                          <a:pt x="371872" y="52573"/>
                          <a:pt x="387191" y="51462"/>
                        </a:cubicBezTo>
                        <a:cubicBezTo>
                          <a:pt x="402511" y="50351"/>
                          <a:pt x="411084" y="1297"/>
                          <a:pt x="427197" y="27"/>
                        </a:cubicBezTo>
                        <a:cubicBezTo>
                          <a:pt x="443310" y="-1243"/>
                          <a:pt x="465773" y="43525"/>
                          <a:pt x="483870" y="43842"/>
                        </a:cubicBezTo>
                        <a:cubicBezTo>
                          <a:pt x="501967" y="44160"/>
                          <a:pt x="519985" y="1615"/>
                          <a:pt x="535781" y="1932"/>
                        </a:cubicBezTo>
                        <a:cubicBezTo>
                          <a:pt x="551577" y="2249"/>
                          <a:pt x="565309" y="18442"/>
                          <a:pt x="578644" y="45747"/>
                        </a:cubicBezTo>
                      </a:path>
                    </a:pathLst>
                  </a:custGeom>
                  <a:noFill/>
                  <a:ln w="22225">
                    <a:solidFill>
                      <a:schemeClr val="accent6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91" name="フリーフォーム 190"/>
                  <p:cNvSpPr/>
                  <p:nvPr/>
                </p:nvSpPr>
                <p:spPr>
                  <a:xfrm>
                    <a:off x="3835812" y="5300598"/>
                    <a:ext cx="471396" cy="45719"/>
                  </a:xfrm>
                  <a:custGeom>
                    <a:avLst/>
                    <a:gdLst>
                      <a:gd name="connsiteX0" fmla="*/ 0 w 533400"/>
                      <a:gd name="connsiteY0" fmla="*/ 83835 h 83854"/>
                      <a:gd name="connsiteX1" fmla="*/ 45720 w 533400"/>
                      <a:gd name="connsiteY1" fmla="*/ 15 h 83854"/>
                      <a:gd name="connsiteX2" fmla="*/ 91440 w 533400"/>
                      <a:gd name="connsiteY2" fmla="*/ 76215 h 83854"/>
                      <a:gd name="connsiteX3" fmla="*/ 129540 w 533400"/>
                      <a:gd name="connsiteY3" fmla="*/ 15255 h 83854"/>
                      <a:gd name="connsiteX4" fmla="*/ 182880 w 533400"/>
                      <a:gd name="connsiteY4" fmla="*/ 76215 h 83854"/>
                      <a:gd name="connsiteX5" fmla="*/ 228600 w 533400"/>
                      <a:gd name="connsiteY5" fmla="*/ 7635 h 83854"/>
                      <a:gd name="connsiteX6" fmla="*/ 289560 w 533400"/>
                      <a:gd name="connsiteY6" fmla="*/ 68595 h 83854"/>
                      <a:gd name="connsiteX7" fmla="*/ 335280 w 533400"/>
                      <a:gd name="connsiteY7" fmla="*/ 15255 h 83854"/>
                      <a:gd name="connsiteX8" fmla="*/ 365760 w 533400"/>
                      <a:gd name="connsiteY8" fmla="*/ 83835 h 83854"/>
                      <a:gd name="connsiteX9" fmla="*/ 396240 w 533400"/>
                      <a:gd name="connsiteY9" fmla="*/ 22875 h 83854"/>
                      <a:gd name="connsiteX10" fmla="*/ 464820 w 533400"/>
                      <a:gd name="connsiteY10" fmla="*/ 76215 h 83854"/>
                      <a:gd name="connsiteX11" fmla="*/ 495300 w 533400"/>
                      <a:gd name="connsiteY11" fmla="*/ 15255 h 83854"/>
                      <a:gd name="connsiteX12" fmla="*/ 533400 w 533400"/>
                      <a:gd name="connsiteY12" fmla="*/ 68595 h 83854"/>
                      <a:gd name="connsiteX0" fmla="*/ 0 w 533400"/>
                      <a:gd name="connsiteY0" fmla="*/ 87630 h 87649"/>
                      <a:gd name="connsiteX1" fmla="*/ 45720 w 533400"/>
                      <a:gd name="connsiteY1" fmla="*/ 3810 h 87649"/>
                      <a:gd name="connsiteX2" fmla="*/ 91440 w 533400"/>
                      <a:gd name="connsiteY2" fmla="*/ 80010 h 87649"/>
                      <a:gd name="connsiteX3" fmla="*/ 127159 w 533400"/>
                      <a:gd name="connsiteY3" fmla="*/ 0 h 87649"/>
                      <a:gd name="connsiteX4" fmla="*/ 182880 w 533400"/>
                      <a:gd name="connsiteY4" fmla="*/ 80010 h 87649"/>
                      <a:gd name="connsiteX5" fmla="*/ 228600 w 533400"/>
                      <a:gd name="connsiteY5" fmla="*/ 11430 h 87649"/>
                      <a:gd name="connsiteX6" fmla="*/ 289560 w 533400"/>
                      <a:gd name="connsiteY6" fmla="*/ 72390 h 87649"/>
                      <a:gd name="connsiteX7" fmla="*/ 335280 w 533400"/>
                      <a:gd name="connsiteY7" fmla="*/ 19050 h 87649"/>
                      <a:gd name="connsiteX8" fmla="*/ 365760 w 533400"/>
                      <a:gd name="connsiteY8" fmla="*/ 87630 h 87649"/>
                      <a:gd name="connsiteX9" fmla="*/ 396240 w 533400"/>
                      <a:gd name="connsiteY9" fmla="*/ 26670 h 87649"/>
                      <a:gd name="connsiteX10" fmla="*/ 464820 w 533400"/>
                      <a:gd name="connsiteY10" fmla="*/ 80010 h 87649"/>
                      <a:gd name="connsiteX11" fmla="*/ 495300 w 533400"/>
                      <a:gd name="connsiteY11" fmla="*/ 19050 h 87649"/>
                      <a:gd name="connsiteX12" fmla="*/ 533400 w 533400"/>
                      <a:gd name="connsiteY12" fmla="*/ 72390 h 87649"/>
                      <a:gd name="connsiteX0" fmla="*/ 0 w 533400"/>
                      <a:gd name="connsiteY0" fmla="*/ 87630 h 87649"/>
                      <a:gd name="connsiteX1" fmla="*/ 45720 w 533400"/>
                      <a:gd name="connsiteY1" fmla="*/ 39529 h 87649"/>
                      <a:gd name="connsiteX2" fmla="*/ 91440 w 533400"/>
                      <a:gd name="connsiteY2" fmla="*/ 80010 h 87649"/>
                      <a:gd name="connsiteX3" fmla="*/ 127159 w 533400"/>
                      <a:gd name="connsiteY3" fmla="*/ 0 h 87649"/>
                      <a:gd name="connsiteX4" fmla="*/ 182880 w 533400"/>
                      <a:gd name="connsiteY4" fmla="*/ 80010 h 87649"/>
                      <a:gd name="connsiteX5" fmla="*/ 228600 w 533400"/>
                      <a:gd name="connsiteY5" fmla="*/ 11430 h 87649"/>
                      <a:gd name="connsiteX6" fmla="*/ 289560 w 533400"/>
                      <a:gd name="connsiteY6" fmla="*/ 72390 h 87649"/>
                      <a:gd name="connsiteX7" fmla="*/ 335280 w 533400"/>
                      <a:gd name="connsiteY7" fmla="*/ 19050 h 87649"/>
                      <a:gd name="connsiteX8" fmla="*/ 365760 w 533400"/>
                      <a:gd name="connsiteY8" fmla="*/ 87630 h 87649"/>
                      <a:gd name="connsiteX9" fmla="*/ 396240 w 533400"/>
                      <a:gd name="connsiteY9" fmla="*/ 26670 h 87649"/>
                      <a:gd name="connsiteX10" fmla="*/ 464820 w 533400"/>
                      <a:gd name="connsiteY10" fmla="*/ 80010 h 87649"/>
                      <a:gd name="connsiteX11" fmla="*/ 495300 w 533400"/>
                      <a:gd name="connsiteY11" fmla="*/ 19050 h 87649"/>
                      <a:gd name="connsiteX12" fmla="*/ 533400 w 533400"/>
                      <a:gd name="connsiteY12" fmla="*/ 72390 h 87649"/>
                      <a:gd name="connsiteX0" fmla="*/ 0 w 533400"/>
                      <a:gd name="connsiteY0" fmla="*/ 76220 h 76239"/>
                      <a:gd name="connsiteX1" fmla="*/ 45720 w 533400"/>
                      <a:gd name="connsiteY1" fmla="*/ 28119 h 76239"/>
                      <a:gd name="connsiteX2" fmla="*/ 91440 w 533400"/>
                      <a:gd name="connsiteY2" fmla="*/ 68600 h 76239"/>
                      <a:gd name="connsiteX3" fmla="*/ 134303 w 533400"/>
                      <a:gd name="connsiteY3" fmla="*/ 24308 h 76239"/>
                      <a:gd name="connsiteX4" fmla="*/ 182880 w 533400"/>
                      <a:gd name="connsiteY4" fmla="*/ 68600 h 76239"/>
                      <a:gd name="connsiteX5" fmla="*/ 228600 w 533400"/>
                      <a:gd name="connsiteY5" fmla="*/ 20 h 76239"/>
                      <a:gd name="connsiteX6" fmla="*/ 289560 w 533400"/>
                      <a:gd name="connsiteY6" fmla="*/ 60980 h 76239"/>
                      <a:gd name="connsiteX7" fmla="*/ 335280 w 533400"/>
                      <a:gd name="connsiteY7" fmla="*/ 7640 h 76239"/>
                      <a:gd name="connsiteX8" fmla="*/ 365760 w 533400"/>
                      <a:gd name="connsiteY8" fmla="*/ 76220 h 76239"/>
                      <a:gd name="connsiteX9" fmla="*/ 396240 w 533400"/>
                      <a:gd name="connsiteY9" fmla="*/ 15260 h 76239"/>
                      <a:gd name="connsiteX10" fmla="*/ 464820 w 533400"/>
                      <a:gd name="connsiteY10" fmla="*/ 68600 h 76239"/>
                      <a:gd name="connsiteX11" fmla="*/ 495300 w 533400"/>
                      <a:gd name="connsiteY11" fmla="*/ 7640 h 76239"/>
                      <a:gd name="connsiteX12" fmla="*/ 533400 w 533400"/>
                      <a:gd name="connsiteY12" fmla="*/ 60980 h 76239"/>
                      <a:gd name="connsiteX0" fmla="*/ 0 w 533400"/>
                      <a:gd name="connsiteY0" fmla="*/ 68670 h 68689"/>
                      <a:gd name="connsiteX1" fmla="*/ 45720 w 533400"/>
                      <a:gd name="connsiteY1" fmla="*/ 20569 h 68689"/>
                      <a:gd name="connsiteX2" fmla="*/ 91440 w 533400"/>
                      <a:gd name="connsiteY2" fmla="*/ 61050 h 68689"/>
                      <a:gd name="connsiteX3" fmla="*/ 134303 w 533400"/>
                      <a:gd name="connsiteY3" fmla="*/ 16758 h 68689"/>
                      <a:gd name="connsiteX4" fmla="*/ 182880 w 533400"/>
                      <a:gd name="connsiteY4" fmla="*/ 61050 h 68689"/>
                      <a:gd name="connsiteX5" fmla="*/ 233363 w 533400"/>
                      <a:gd name="connsiteY5" fmla="*/ 21045 h 68689"/>
                      <a:gd name="connsiteX6" fmla="*/ 289560 w 533400"/>
                      <a:gd name="connsiteY6" fmla="*/ 53430 h 68689"/>
                      <a:gd name="connsiteX7" fmla="*/ 335280 w 533400"/>
                      <a:gd name="connsiteY7" fmla="*/ 90 h 68689"/>
                      <a:gd name="connsiteX8" fmla="*/ 365760 w 533400"/>
                      <a:gd name="connsiteY8" fmla="*/ 68670 h 68689"/>
                      <a:gd name="connsiteX9" fmla="*/ 396240 w 533400"/>
                      <a:gd name="connsiteY9" fmla="*/ 7710 h 68689"/>
                      <a:gd name="connsiteX10" fmla="*/ 464820 w 533400"/>
                      <a:gd name="connsiteY10" fmla="*/ 61050 h 68689"/>
                      <a:gd name="connsiteX11" fmla="*/ 495300 w 533400"/>
                      <a:gd name="connsiteY11" fmla="*/ 90 h 68689"/>
                      <a:gd name="connsiteX12" fmla="*/ 533400 w 533400"/>
                      <a:gd name="connsiteY12" fmla="*/ 53430 h 68689"/>
                      <a:gd name="connsiteX0" fmla="*/ 0 w 533400"/>
                      <a:gd name="connsiteY0" fmla="*/ 68623 h 68704"/>
                      <a:gd name="connsiteX1" fmla="*/ 45720 w 533400"/>
                      <a:gd name="connsiteY1" fmla="*/ 20522 h 68704"/>
                      <a:gd name="connsiteX2" fmla="*/ 91440 w 533400"/>
                      <a:gd name="connsiteY2" fmla="*/ 61003 h 68704"/>
                      <a:gd name="connsiteX3" fmla="*/ 134303 w 533400"/>
                      <a:gd name="connsiteY3" fmla="*/ 16711 h 68704"/>
                      <a:gd name="connsiteX4" fmla="*/ 182880 w 533400"/>
                      <a:gd name="connsiteY4" fmla="*/ 61003 h 68704"/>
                      <a:gd name="connsiteX5" fmla="*/ 233363 w 533400"/>
                      <a:gd name="connsiteY5" fmla="*/ 20998 h 68704"/>
                      <a:gd name="connsiteX6" fmla="*/ 289560 w 533400"/>
                      <a:gd name="connsiteY6" fmla="*/ 53383 h 68704"/>
                      <a:gd name="connsiteX7" fmla="*/ 335280 w 533400"/>
                      <a:gd name="connsiteY7" fmla="*/ 21474 h 68704"/>
                      <a:gd name="connsiteX8" fmla="*/ 365760 w 533400"/>
                      <a:gd name="connsiteY8" fmla="*/ 68623 h 68704"/>
                      <a:gd name="connsiteX9" fmla="*/ 396240 w 533400"/>
                      <a:gd name="connsiteY9" fmla="*/ 7663 h 68704"/>
                      <a:gd name="connsiteX10" fmla="*/ 464820 w 533400"/>
                      <a:gd name="connsiteY10" fmla="*/ 61003 h 68704"/>
                      <a:gd name="connsiteX11" fmla="*/ 495300 w 533400"/>
                      <a:gd name="connsiteY11" fmla="*/ 43 h 68704"/>
                      <a:gd name="connsiteX12" fmla="*/ 533400 w 533400"/>
                      <a:gd name="connsiteY12" fmla="*/ 53383 h 68704"/>
                      <a:gd name="connsiteX0" fmla="*/ 0 w 533400"/>
                      <a:gd name="connsiteY0" fmla="*/ 68623 h 68623"/>
                      <a:gd name="connsiteX1" fmla="*/ 45720 w 533400"/>
                      <a:gd name="connsiteY1" fmla="*/ 20522 h 68623"/>
                      <a:gd name="connsiteX2" fmla="*/ 91440 w 533400"/>
                      <a:gd name="connsiteY2" fmla="*/ 61003 h 68623"/>
                      <a:gd name="connsiteX3" fmla="*/ 134303 w 533400"/>
                      <a:gd name="connsiteY3" fmla="*/ 16711 h 68623"/>
                      <a:gd name="connsiteX4" fmla="*/ 182880 w 533400"/>
                      <a:gd name="connsiteY4" fmla="*/ 61003 h 68623"/>
                      <a:gd name="connsiteX5" fmla="*/ 233363 w 533400"/>
                      <a:gd name="connsiteY5" fmla="*/ 20998 h 68623"/>
                      <a:gd name="connsiteX6" fmla="*/ 289560 w 533400"/>
                      <a:gd name="connsiteY6" fmla="*/ 53383 h 68623"/>
                      <a:gd name="connsiteX7" fmla="*/ 335280 w 533400"/>
                      <a:gd name="connsiteY7" fmla="*/ 21474 h 68623"/>
                      <a:gd name="connsiteX8" fmla="*/ 387191 w 533400"/>
                      <a:gd name="connsiteY8" fmla="*/ 66242 h 68623"/>
                      <a:gd name="connsiteX9" fmla="*/ 396240 w 533400"/>
                      <a:gd name="connsiteY9" fmla="*/ 7663 h 68623"/>
                      <a:gd name="connsiteX10" fmla="*/ 464820 w 533400"/>
                      <a:gd name="connsiteY10" fmla="*/ 61003 h 68623"/>
                      <a:gd name="connsiteX11" fmla="*/ 495300 w 533400"/>
                      <a:gd name="connsiteY11" fmla="*/ 43 h 68623"/>
                      <a:gd name="connsiteX12" fmla="*/ 533400 w 533400"/>
                      <a:gd name="connsiteY12" fmla="*/ 53383 h 68623"/>
                      <a:gd name="connsiteX0" fmla="*/ 0 w 533400"/>
                      <a:gd name="connsiteY0" fmla="*/ 68623 h 68623"/>
                      <a:gd name="connsiteX1" fmla="*/ 45720 w 533400"/>
                      <a:gd name="connsiteY1" fmla="*/ 20522 h 68623"/>
                      <a:gd name="connsiteX2" fmla="*/ 91440 w 533400"/>
                      <a:gd name="connsiteY2" fmla="*/ 61003 h 68623"/>
                      <a:gd name="connsiteX3" fmla="*/ 134303 w 533400"/>
                      <a:gd name="connsiteY3" fmla="*/ 16711 h 68623"/>
                      <a:gd name="connsiteX4" fmla="*/ 182880 w 533400"/>
                      <a:gd name="connsiteY4" fmla="*/ 61003 h 68623"/>
                      <a:gd name="connsiteX5" fmla="*/ 233363 w 533400"/>
                      <a:gd name="connsiteY5" fmla="*/ 20998 h 68623"/>
                      <a:gd name="connsiteX6" fmla="*/ 289560 w 533400"/>
                      <a:gd name="connsiteY6" fmla="*/ 53383 h 68623"/>
                      <a:gd name="connsiteX7" fmla="*/ 335280 w 533400"/>
                      <a:gd name="connsiteY7" fmla="*/ 21474 h 68623"/>
                      <a:gd name="connsiteX8" fmla="*/ 387191 w 533400"/>
                      <a:gd name="connsiteY8" fmla="*/ 66242 h 68623"/>
                      <a:gd name="connsiteX9" fmla="*/ 427197 w 533400"/>
                      <a:gd name="connsiteY9" fmla="*/ 14807 h 68623"/>
                      <a:gd name="connsiteX10" fmla="*/ 464820 w 533400"/>
                      <a:gd name="connsiteY10" fmla="*/ 61003 h 68623"/>
                      <a:gd name="connsiteX11" fmla="*/ 495300 w 533400"/>
                      <a:gd name="connsiteY11" fmla="*/ 43 h 68623"/>
                      <a:gd name="connsiteX12" fmla="*/ 533400 w 533400"/>
                      <a:gd name="connsiteY12" fmla="*/ 53383 h 68623"/>
                      <a:gd name="connsiteX0" fmla="*/ 0 w 533400"/>
                      <a:gd name="connsiteY0" fmla="*/ 68601 h 68601"/>
                      <a:gd name="connsiteX1" fmla="*/ 45720 w 533400"/>
                      <a:gd name="connsiteY1" fmla="*/ 20500 h 68601"/>
                      <a:gd name="connsiteX2" fmla="*/ 91440 w 533400"/>
                      <a:gd name="connsiteY2" fmla="*/ 60981 h 68601"/>
                      <a:gd name="connsiteX3" fmla="*/ 134303 w 533400"/>
                      <a:gd name="connsiteY3" fmla="*/ 16689 h 68601"/>
                      <a:gd name="connsiteX4" fmla="*/ 182880 w 533400"/>
                      <a:gd name="connsiteY4" fmla="*/ 60981 h 68601"/>
                      <a:gd name="connsiteX5" fmla="*/ 233363 w 533400"/>
                      <a:gd name="connsiteY5" fmla="*/ 20976 h 68601"/>
                      <a:gd name="connsiteX6" fmla="*/ 289560 w 533400"/>
                      <a:gd name="connsiteY6" fmla="*/ 53361 h 68601"/>
                      <a:gd name="connsiteX7" fmla="*/ 335280 w 533400"/>
                      <a:gd name="connsiteY7" fmla="*/ 21452 h 68601"/>
                      <a:gd name="connsiteX8" fmla="*/ 387191 w 533400"/>
                      <a:gd name="connsiteY8" fmla="*/ 66220 h 68601"/>
                      <a:gd name="connsiteX9" fmla="*/ 427197 w 533400"/>
                      <a:gd name="connsiteY9" fmla="*/ 14785 h 68601"/>
                      <a:gd name="connsiteX10" fmla="*/ 483870 w 533400"/>
                      <a:gd name="connsiteY10" fmla="*/ 58600 h 68601"/>
                      <a:gd name="connsiteX11" fmla="*/ 495300 w 533400"/>
                      <a:gd name="connsiteY11" fmla="*/ 21 h 68601"/>
                      <a:gd name="connsiteX12" fmla="*/ 533400 w 533400"/>
                      <a:gd name="connsiteY12" fmla="*/ 53361 h 68601"/>
                      <a:gd name="connsiteX0" fmla="*/ 0 w 537555"/>
                      <a:gd name="connsiteY0" fmla="*/ 53843 h 53843"/>
                      <a:gd name="connsiteX1" fmla="*/ 45720 w 537555"/>
                      <a:gd name="connsiteY1" fmla="*/ 5742 h 53843"/>
                      <a:gd name="connsiteX2" fmla="*/ 91440 w 537555"/>
                      <a:gd name="connsiteY2" fmla="*/ 46223 h 53843"/>
                      <a:gd name="connsiteX3" fmla="*/ 134303 w 537555"/>
                      <a:gd name="connsiteY3" fmla="*/ 1931 h 53843"/>
                      <a:gd name="connsiteX4" fmla="*/ 182880 w 537555"/>
                      <a:gd name="connsiteY4" fmla="*/ 46223 h 53843"/>
                      <a:gd name="connsiteX5" fmla="*/ 233363 w 537555"/>
                      <a:gd name="connsiteY5" fmla="*/ 6218 h 53843"/>
                      <a:gd name="connsiteX6" fmla="*/ 289560 w 537555"/>
                      <a:gd name="connsiteY6" fmla="*/ 38603 h 53843"/>
                      <a:gd name="connsiteX7" fmla="*/ 335280 w 537555"/>
                      <a:gd name="connsiteY7" fmla="*/ 6694 h 53843"/>
                      <a:gd name="connsiteX8" fmla="*/ 387191 w 537555"/>
                      <a:gd name="connsiteY8" fmla="*/ 51462 h 53843"/>
                      <a:gd name="connsiteX9" fmla="*/ 427197 w 537555"/>
                      <a:gd name="connsiteY9" fmla="*/ 27 h 53843"/>
                      <a:gd name="connsiteX10" fmla="*/ 483870 w 537555"/>
                      <a:gd name="connsiteY10" fmla="*/ 43842 h 53843"/>
                      <a:gd name="connsiteX11" fmla="*/ 535781 w 537555"/>
                      <a:gd name="connsiteY11" fmla="*/ 1932 h 53843"/>
                      <a:gd name="connsiteX12" fmla="*/ 533400 w 537555"/>
                      <a:gd name="connsiteY12" fmla="*/ 38603 h 53843"/>
                      <a:gd name="connsiteX0" fmla="*/ 0 w 578644"/>
                      <a:gd name="connsiteY0" fmla="*/ 53843 h 53843"/>
                      <a:gd name="connsiteX1" fmla="*/ 45720 w 578644"/>
                      <a:gd name="connsiteY1" fmla="*/ 5742 h 53843"/>
                      <a:gd name="connsiteX2" fmla="*/ 91440 w 578644"/>
                      <a:gd name="connsiteY2" fmla="*/ 46223 h 53843"/>
                      <a:gd name="connsiteX3" fmla="*/ 134303 w 578644"/>
                      <a:gd name="connsiteY3" fmla="*/ 1931 h 53843"/>
                      <a:gd name="connsiteX4" fmla="*/ 182880 w 578644"/>
                      <a:gd name="connsiteY4" fmla="*/ 46223 h 53843"/>
                      <a:gd name="connsiteX5" fmla="*/ 233363 w 578644"/>
                      <a:gd name="connsiteY5" fmla="*/ 6218 h 53843"/>
                      <a:gd name="connsiteX6" fmla="*/ 289560 w 578644"/>
                      <a:gd name="connsiteY6" fmla="*/ 38603 h 53843"/>
                      <a:gd name="connsiteX7" fmla="*/ 335280 w 578644"/>
                      <a:gd name="connsiteY7" fmla="*/ 6694 h 53843"/>
                      <a:gd name="connsiteX8" fmla="*/ 387191 w 578644"/>
                      <a:gd name="connsiteY8" fmla="*/ 51462 h 53843"/>
                      <a:gd name="connsiteX9" fmla="*/ 427197 w 578644"/>
                      <a:gd name="connsiteY9" fmla="*/ 27 h 53843"/>
                      <a:gd name="connsiteX10" fmla="*/ 483870 w 578644"/>
                      <a:gd name="connsiteY10" fmla="*/ 43842 h 53843"/>
                      <a:gd name="connsiteX11" fmla="*/ 535781 w 578644"/>
                      <a:gd name="connsiteY11" fmla="*/ 1932 h 53843"/>
                      <a:gd name="connsiteX12" fmla="*/ 578644 w 578644"/>
                      <a:gd name="connsiteY12" fmla="*/ 45747 h 5384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578644" h="53843">
                        <a:moveTo>
                          <a:pt x="0" y="53843"/>
                        </a:moveTo>
                        <a:cubicBezTo>
                          <a:pt x="15240" y="12568"/>
                          <a:pt x="30480" y="7012"/>
                          <a:pt x="45720" y="5742"/>
                        </a:cubicBezTo>
                        <a:cubicBezTo>
                          <a:pt x="60960" y="4472"/>
                          <a:pt x="76676" y="46858"/>
                          <a:pt x="91440" y="46223"/>
                        </a:cubicBezTo>
                        <a:cubicBezTo>
                          <a:pt x="106204" y="45588"/>
                          <a:pt x="119063" y="1931"/>
                          <a:pt x="134303" y="1931"/>
                        </a:cubicBezTo>
                        <a:cubicBezTo>
                          <a:pt x="149543" y="1931"/>
                          <a:pt x="166370" y="45509"/>
                          <a:pt x="182880" y="46223"/>
                        </a:cubicBezTo>
                        <a:cubicBezTo>
                          <a:pt x="199390" y="46937"/>
                          <a:pt x="215583" y="7488"/>
                          <a:pt x="233363" y="6218"/>
                        </a:cubicBezTo>
                        <a:cubicBezTo>
                          <a:pt x="251143" y="4948"/>
                          <a:pt x="272574" y="38524"/>
                          <a:pt x="289560" y="38603"/>
                        </a:cubicBezTo>
                        <a:cubicBezTo>
                          <a:pt x="306546" y="38682"/>
                          <a:pt x="319008" y="4551"/>
                          <a:pt x="335280" y="6694"/>
                        </a:cubicBezTo>
                        <a:cubicBezTo>
                          <a:pt x="351552" y="8837"/>
                          <a:pt x="371872" y="52573"/>
                          <a:pt x="387191" y="51462"/>
                        </a:cubicBezTo>
                        <a:cubicBezTo>
                          <a:pt x="402511" y="50351"/>
                          <a:pt x="411084" y="1297"/>
                          <a:pt x="427197" y="27"/>
                        </a:cubicBezTo>
                        <a:cubicBezTo>
                          <a:pt x="443310" y="-1243"/>
                          <a:pt x="465773" y="43525"/>
                          <a:pt x="483870" y="43842"/>
                        </a:cubicBezTo>
                        <a:cubicBezTo>
                          <a:pt x="501967" y="44160"/>
                          <a:pt x="519985" y="1615"/>
                          <a:pt x="535781" y="1932"/>
                        </a:cubicBezTo>
                        <a:cubicBezTo>
                          <a:pt x="551577" y="2249"/>
                          <a:pt x="565309" y="18442"/>
                          <a:pt x="578644" y="45747"/>
                        </a:cubicBezTo>
                      </a:path>
                    </a:pathLst>
                  </a:custGeom>
                  <a:noFill/>
                  <a:ln w="2222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94" name="円/楕円 193"/>
                <p:cNvSpPr/>
                <p:nvPr/>
              </p:nvSpPr>
              <p:spPr>
                <a:xfrm>
                  <a:off x="3935311" y="5212726"/>
                  <a:ext cx="18000" cy="180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円/楕円 195"/>
                <p:cNvSpPr/>
                <p:nvPr/>
              </p:nvSpPr>
              <p:spPr>
                <a:xfrm>
                  <a:off x="4049168" y="5238047"/>
                  <a:ext cx="18000" cy="180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" name="円/楕円 196"/>
                <p:cNvSpPr/>
                <p:nvPr/>
              </p:nvSpPr>
              <p:spPr>
                <a:xfrm>
                  <a:off x="4206278" y="5230726"/>
                  <a:ext cx="18000" cy="180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" name="円/楕円 197"/>
                <p:cNvSpPr/>
                <p:nvPr/>
              </p:nvSpPr>
              <p:spPr>
                <a:xfrm>
                  <a:off x="4104010" y="5191582"/>
                  <a:ext cx="18000" cy="18000"/>
                </a:xfrm>
                <a:prstGeom prst="ellipse">
                  <a:avLst/>
                </a:prstGeom>
                <a:solidFill>
                  <a:srgbClr val="66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77" name="台形 176"/>
              <p:cNvSpPr/>
              <p:nvPr/>
            </p:nvSpPr>
            <p:spPr>
              <a:xfrm flipV="1">
                <a:off x="3938044" y="5660761"/>
                <a:ext cx="733506" cy="181810"/>
              </a:xfrm>
              <a:prstGeom prst="trapezoi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30" name="グループ化 229"/>
          <p:cNvGrpSpPr/>
          <p:nvPr/>
        </p:nvGrpSpPr>
        <p:grpSpPr>
          <a:xfrm>
            <a:off x="5556138" y="3859269"/>
            <a:ext cx="2002316" cy="1206361"/>
            <a:chOff x="5326760" y="3681498"/>
            <a:chExt cx="2002316" cy="1206361"/>
          </a:xfrm>
        </p:grpSpPr>
        <p:sp>
          <p:nvSpPr>
            <p:cNvPr id="204" name="正方形/長方形 203"/>
            <p:cNvSpPr/>
            <p:nvPr/>
          </p:nvSpPr>
          <p:spPr>
            <a:xfrm>
              <a:off x="5486285" y="4164236"/>
              <a:ext cx="1741077" cy="7236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 205"/>
            <p:cNvSpPr/>
            <p:nvPr/>
          </p:nvSpPr>
          <p:spPr>
            <a:xfrm>
              <a:off x="5326760" y="3681498"/>
              <a:ext cx="2002316" cy="534475"/>
            </a:xfrm>
            <a:custGeom>
              <a:avLst/>
              <a:gdLst>
                <a:gd name="connsiteX0" fmla="*/ 1009747 w 2002316"/>
                <a:gd name="connsiteY0" fmla="*/ 0 h 534475"/>
                <a:gd name="connsiteX1" fmla="*/ 1443451 w 2002316"/>
                <a:gd name="connsiteY1" fmla="*/ 158569 h 534475"/>
                <a:gd name="connsiteX2" fmla="*/ 1450446 w 2002316"/>
                <a:gd name="connsiteY2" fmla="*/ 177679 h 534475"/>
                <a:gd name="connsiteX3" fmla="*/ 1913117 w 2002316"/>
                <a:gd name="connsiteY3" fmla="*/ 177679 h 534475"/>
                <a:gd name="connsiteX4" fmla="*/ 2002316 w 2002316"/>
                <a:gd name="connsiteY4" fmla="*/ 534475 h 534475"/>
                <a:gd name="connsiteX5" fmla="*/ 0 w 2002316"/>
                <a:gd name="connsiteY5" fmla="*/ 534475 h 534475"/>
                <a:gd name="connsiteX6" fmla="*/ 89199 w 2002316"/>
                <a:gd name="connsiteY6" fmla="*/ 177679 h 534475"/>
                <a:gd name="connsiteX7" fmla="*/ 569049 w 2002316"/>
                <a:gd name="connsiteY7" fmla="*/ 177679 h 534475"/>
                <a:gd name="connsiteX8" fmla="*/ 576044 w 2002316"/>
                <a:gd name="connsiteY8" fmla="*/ 158569 h 534475"/>
                <a:gd name="connsiteX9" fmla="*/ 1009747 w 2002316"/>
                <a:gd name="connsiteY9" fmla="*/ 0 h 53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2316" h="534475">
                  <a:moveTo>
                    <a:pt x="1009747" y="0"/>
                  </a:moveTo>
                  <a:cubicBezTo>
                    <a:pt x="1204715" y="0"/>
                    <a:pt x="1371996" y="65385"/>
                    <a:pt x="1443451" y="158569"/>
                  </a:cubicBezTo>
                  <a:lnTo>
                    <a:pt x="1450446" y="177679"/>
                  </a:lnTo>
                  <a:lnTo>
                    <a:pt x="1913117" y="177679"/>
                  </a:lnTo>
                  <a:lnTo>
                    <a:pt x="2002316" y="534475"/>
                  </a:lnTo>
                  <a:lnTo>
                    <a:pt x="0" y="534475"/>
                  </a:lnTo>
                  <a:lnTo>
                    <a:pt x="89199" y="177679"/>
                  </a:lnTo>
                  <a:lnTo>
                    <a:pt x="569049" y="177679"/>
                  </a:lnTo>
                  <a:lnTo>
                    <a:pt x="576044" y="158569"/>
                  </a:lnTo>
                  <a:cubicBezTo>
                    <a:pt x="647499" y="65385"/>
                    <a:pt x="814780" y="0"/>
                    <a:pt x="1009747" y="0"/>
                  </a:cubicBez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円/楕円 220"/>
            <p:cNvSpPr/>
            <p:nvPr/>
          </p:nvSpPr>
          <p:spPr>
            <a:xfrm>
              <a:off x="6015320" y="3703955"/>
              <a:ext cx="649288" cy="472334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2" name="グループ化 221"/>
            <p:cNvGrpSpPr/>
            <p:nvPr/>
          </p:nvGrpSpPr>
          <p:grpSpPr>
            <a:xfrm>
              <a:off x="6081190" y="3752294"/>
              <a:ext cx="525417" cy="366551"/>
              <a:chOff x="6081190" y="3752294"/>
              <a:chExt cx="525417" cy="366551"/>
            </a:xfrm>
          </p:grpSpPr>
          <p:sp>
            <p:nvSpPr>
              <p:cNvPr id="212" name="フリーフォーム 211"/>
              <p:cNvSpPr/>
              <p:nvPr/>
            </p:nvSpPr>
            <p:spPr>
              <a:xfrm>
                <a:off x="6087828" y="3752294"/>
                <a:ext cx="493116" cy="125287"/>
              </a:xfrm>
              <a:custGeom>
                <a:avLst/>
                <a:gdLst>
                  <a:gd name="connsiteX0" fmla="*/ 485063 w 970126"/>
                  <a:gd name="connsiteY0" fmla="*/ 0 h 198870"/>
                  <a:gd name="connsiteX1" fmla="*/ 970126 w 970126"/>
                  <a:gd name="connsiteY1" fmla="*/ 194072 h 198870"/>
                  <a:gd name="connsiteX2" fmla="*/ 968917 w 970126"/>
                  <a:gd name="connsiteY2" fmla="*/ 198870 h 198870"/>
                  <a:gd name="connsiteX3" fmla="*/ 1209 w 970126"/>
                  <a:gd name="connsiteY3" fmla="*/ 198870 h 198870"/>
                  <a:gd name="connsiteX4" fmla="*/ 0 w 970126"/>
                  <a:gd name="connsiteY4" fmla="*/ 194072 h 198870"/>
                  <a:gd name="connsiteX5" fmla="*/ 485063 w 970126"/>
                  <a:gd name="connsiteY5" fmla="*/ 0 h 198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0126" h="198870">
                    <a:moveTo>
                      <a:pt x="485063" y="0"/>
                    </a:moveTo>
                    <a:cubicBezTo>
                      <a:pt x="752956" y="0"/>
                      <a:pt x="970126" y="86889"/>
                      <a:pt x="970126" y="194072"/>
                    </a:cubicBezTo>
                    <a:lnTo>
                      <a:pt x="968917" y="198870"/>
                    </a:lnTo>
                    <a:lnTo>
                      <a:pt x="1209" y="198870"/>
                    </a:lnTo>
                    <a:lnTo>
                      <a:pt x="0" y="194072"/>
                    </a:lnTo>
                    <a:cubicBezTo>
                      <a:pt x="0" y="86889"/>
                      <a:pt x="217170" y="0"/>
                      <a:pt x="485063" y="0"/>
                    </a:cubicBezTo>
                    <a:close/>
                  </a:path>
                </a:pathLst>
              </a:custGeom>
              <a:solidFill>
                <a:srgbClr val="DE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3" name="角丸四角形 212"/>
              <p:cNvSpPr/>
              <p:nvPr/>
            </p:nvSpPr>
            <p:spPr>
              <a:xfrm>
                <a:off x="6081190" y="3934715"/>
                <a:ext cx="525417" cy="45719"/>
              </a:xfrm>
              <a:prstGeom prst="roundRect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4" name="フリーフォーム 213"/>
              <p:cNvSpPr/>
              <p:nvPr/>
            </p:nvSpPr>
            <p:spPr>
              <a:xfrm flipV="1">
                <a:off x="6093406" y="4019184"/>
                <a:ext cx="493116" cy="99661"/>
              </a:xfrm>
              <a:custGeom>
                <a:avLst/>
                <a:gdLst>
                  <a:gd name="connsiteX0" fmla="*/ 485063 w 970126"/>
                  <a:gd name="connsiteY0" fmla="*/ 0 h 198870"/>
                  <a:gd name="connsiteX1" fmla="*/ 970126 w 970126"/>
                  <a:gd name="connsiteY1" fmla="*/ 194072 h 198870"/>
                  <a:gd name="connsiteX2" fmla="*/ 968917 w 970126"/>
                  <a:gd name="connsiteY2" fmla="*/ 198870 h 198870"/>
                  <a:gd name="connsiteX3" fmla="*/ 1209 w 970126"/>
                  <a:gd name="connsiteY3" fmla="*/ 198870 h 198870"/>
                  <a:gd name="connsiteX4" fmla="*/ 0 w 970126"/>
                  <a:gd name="connsiteY4" fmla="*/ 194072 h 198870"/>
                  <a:gd name="connsiteX5" fmla="*/ 485063 w 970126"/>
                  <a:gd name="connsiteY5" fmla="*/ 0 h 1988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70126" h="198870">
                    <a:moveTo>
                      <a:pt x="485063" y="0"/>
                    </a:moveTo>
                    <a:cubicBezTo>
                      <a:pt x="752956" y="0"/>
                      <a:pt x="970126" y="86889"/>
                      <a:pt x="970126" y="194072"/>
                    </a:cubicBezTo>
                    <a:lnTo>
                      <a:pt x="968917" y="198870"/>
                    </a:lnTo>
                    <a:lnTo>
                      <a:pt x="1209" y="198870"/>
                    </a:lnTo>
                    <a:lnTo>
                      <a:pt x="0" y="194072"/>
                    </a:lnTo>
                    <a:cubicBezTo>
                      <a:pt x="0" y="86889"/>
                      <a:pt x="217170" y="0"/>
                      <a:pt x="485063" y="0"/>
                    </a:cubicBezTo>
                    <a:close/>
                  </a:path>
                </a:pathLst>
              </a:custGeom>
              <a:solidFill>
                <a:srgbClr val="DE94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5" name="フリーフォーム 214"/>
              <p:cNvSpPr/>
              <p:nvPr/>
            </p:nvSpPr>
            <p:spPr>
              <a:xfrm>
                <a:off x="6114350" y="3982828"/>
                <a:ext cx="471396" cy="45719"/>
              </a:xfrm>
              <a:custGeom>
                <a:avLst/>
                <a:gdLst>
                  <a:gd name="connsiteX0" fmla="*/ 0 w 533400"/>
                  <a:gd name="connsiteY0" fmla="*/ 83835 h 83854"/>
                  <a:gd name="connsiteX1" fmla="*/ 45720 w 533400"/>
                  <a:gd name="connsiteY1" fmla="*/ 15 h 83854"/>
                  <a:gd name="connsiteX2" fmla="*/ 91440 w 533400"/>
                  <a:gd name="connsiteY2" fmla="*/ 76215 h 83854"/>
                  <a:gd name="connsiteX3" fmla="*/ 129540 w 533400"/>
                  <a:gd name="connsiteY3" fmla="*/ 15255 h 83854"/>
                  <a:gd name="connsiteX4" fmla="*/ 182880 w 533400"/>
                  <a:gd name="connsiteY4" fmla="*/ 76215 h 83854"/>
                  <a:gd name="connsiteX5" fmla="*/ 228600 w 533400"/>
                  <a:gd name="connsiteY5" fmla="*/ 7635 h 83854"/>
                  <a:gd name="connsiteX6" fmla="*/ 289560 w 533400"/>
                  <a:gd name="connsiteY6" fmla="*/ 68595 h 83854"/>
                  <a:gd name="connsiteX7" fmla="*/ 335280 w 533400"/>
                  <a:gd name="connsiteY7" fmla="*/ 15255 h 83854"/>
                  <a:gd name="connsiteX8" fmla="*/ 365760 w 533400"/>
                  <a:gd name="connsiteY8" fmla="*/ 83835 h 83854"/>
                  <a:gd name="connsiteX9" fmla="*/ 396240 w 533400"/>
                  <a:gd name="connsiteY9" fmla="*/ 22875 h 83854"/>
                  <a:gd name="connsiteX10" fmla="*/ 464820 w 533400"/>
                  <a:gd name="connsiteY10" fmla="*/ 76215 h 83854"/>
                  <a:gd name="connsiteX11" fmla="*/ 495300 w 533400"/>
                  <a:gd name="connsiteY11" fmla="*/ 15255 h 83854"/>
                  <a:gd name="connsiteX12" fmla="*/ 533400 w 533400"/>
                  <a:gd name="connsiteY12" fmla="*/ 68595 h 83854"/>
                  <a:gd name="connsiteX0" fmla="*/ 0 w 533400"/>
                  <a:gd name="connsiteY0" fmla="*/ 87630 h 87649"/>
                  <a:gd name="connsiteX1" fmla="*/ 45720 w 533400"/>
                  <a:gd name="connsiteY1" fmla="*/ 3810 h 87649"/>
                  <a:gd name="connsiteX2" fmla="*/ 91440 w 533400"/>
                  <a:gd name="connsiteY2" fmla="*/ 80010 h 87649"/>
                  <a:gd name="connsiteX3" fmla="*/ 127159 w 533400"/>
                  <a:gd name="connsiteY3" fmla="*/ 0 h 87649"/>
                  <a:gd name="connsiteX4" fmla="*/ 182880 w 533400"/>
                  <a:gd name="connsiteY4" fmla="*/ 80010 h 87649"/>
                  <a:gd name="connsiteX5" fmla="*/ 228600 w 533400"/>
                  <a:gd name="connsiteY5" fmla="*/ 11430 h 87649"/>
                  <a:gd name="connsiteX6" fmla="*/ 289560 w 533400"/>
                  <a:gd name="connsiteY6" fmla="*/ 72390 h 87649"/>
                  <a:gd name="connsiteX7" fmla="*/ 335280 w 533400"/>
                  <a:gd name="connsiteY7" fmla="*/ 19050 h 87649"/>
                  <a:gd name="connsiteX8" fmla="*/ 365760 w 533400"/>
                  <a:gd name="connsiteY8" fmla="*/ 87630 h 87649"/>
                  <a:gd name="connsiteX9" fmla="*/ 396240 w 533400"/>
                  <a:gd name="connsiteY9" fmla="*/ 26670 h 87649"/>
                  <a:gd name="connsiteX10" fmla="*/ 464820 w 533400"/>
                  <a:gd name="connsiteY10" fmla="*/ 80010 h 87649"/>
                  <a:gd name="connsiteX11" fmla="*/ 495300 w 533400"/>
                  <a:gd name="connsiteY11" fmla="*/ 19050 h 87649"/>
                  <a:gd name="connsiteX12" fmla="*/ 533400 w 533400"/>
                  <a:gd name="connsiteY12" fmla="*/ 72390 h 87649"/>
                  <a:gd name="connsiteX0" fmla="*/ 0 w 533400"/>
                  <a:gd name="connsiteY0" fmla="*/ 87630 h 87649"/>
                  <a:gd name="connsiteX1" fmla="*/ 45720 w 533400"/>
                  <a:gd name="connsiteY1" fmla="*/ 39529 h 87649"/>
                  <a:gd name="connsiteX2" fmla="*/ 91440 w 533400"/>
                  <a:gd name="connsiteY2" fmla="*/ 80010 h 87649"/>
                  <a:gd name="connsiteX3" fmla="*/ 127159 w 533400"/>
                  <a:gd name="connsiteY3" fmla="*/ 0 h 87649"/>
                  <a:gd name="connsiteX4" fmla="*/ 182880 w 533400"/>
                  <a:gd name="connsiteY4" fmla="*/ 80010 h 87649"/>
                  <a:gd name="connsiteX5" fmla="*/ 228600 w 533400"/>
                  <a:gd name="connsiteY5" fmla="*/ 11430 h 87649"/>
                  <a:gd name="connsiteX6" fmla="*/ 289560 w 533400"/>
                  <a:gd name="connsiteY6" fmla="*/ 72390 h 87649"/>
                  <a:gd name="connsiteX7" fmla="*/ 335280 w 533400"/>
                  <a:gd name="connsiteY7" fmla="*/ 19050 h 87649"/>
                  <a:gd name="connsiteX8" fmla="*/ 365760 w 533400"/>
                  <a:gd name="connsiteY8" fmla="*/ 87630 h 87649"/>
                  <a:gd name="connsiteX9" fmla="*/ 396240 w 533400"/>
                  <a:gd name="connsiteY9" fmla="*/ 26670 h 87649"/>
                  <a:gd name="connsiteX10" fmla="*/ 464820 w 533400"/>
                  <a:gd name="connsiteY10" fmla="*/ 80010 h 87649"/>
                  <a:gd name="connsiteX11" fmla="*/ 495300 w 533400"/>
                  <a:gd name="connsiteY11" fmla="*/ 19050 h 87649"/>
                  <a:gd name="connsiteX12" fmla="*/ 533400 w 533400"/>
                  <a:gd name="connsiteY12" fmla="*/ 72390 h 87649"/>
                  <a:gd name="connsiteX0" fmla="*/ 0 w 533400"/>
                  <a:gd name="connsiteY0" fmla="*/ 76220 h 76239"/>
                  <a:gd name="connsiteX1" fmla="*/ 45720 w 533400"/>
                  <a:gd name="connsiteY1" fmla="*/ 28119 h 76239"/>
                  <a:gd name="connsiteX2" fmla="*/ 91440 w 533400"/>
                  <a:gd name="connsiteY2" fmla="*/ 68600 h 76239"/>
                  <a:gd name="connsiteX3" fmla="*/ 134303 w 533400"/>
                  <a:gd name="connsiteY3" fmla="*/ 24308 h 76239"/>
                  <a:gd name="connsiteX4" fmla="*/ 182880 w 533400"/>
                  <a:gd name="connsiteY4" fmla="*/ 68600 h 76239"/>
                  <a:gd name="connsiteX5" fmla="*/ 228600 w 533400"/>
                  <a:gd name="connsiteY5" fmla="*/ 20 h 76239"/>
                  <a:gd name="connsiteX6" fmla="*/ 289560 w 533400"/>
                  <a:gd name="connsiteY6" fmla="*/ 60980 h 76239"/>
                  <a:gd name="connsiteX7" fmla="*/ 335280 w 533400"/>
                  <a:gd name="connsiteY7" fmla="*/ 7640 h 76239"/>
                  <a:gd name="connsiteX8" fmla="*/ 365760 w 533400"/>
                  <a:gd name="connsiteY8" fmla="*/ 76220 h 76239"/>
                  <a:gd name="connsiteX9" fmla="*/ 396240 w 533400"/>
                  <a:gd name="connsiteY9" fmla="*/ 15260 h 76239"/>
                  <a:gd name="connsiteX10" fmla="*/ 464820 w 533400"/>
                  <a:gd name="connsiteY10" fmla="*/ 68600 h 76239"/>
                  <a:gd name="connsiteX11" fmla="*/ 495300 w 533400"/>
                  <a:gd name="connsiteY11" fmla="*/ 7640 h 76239"/>
                  <a:gd name="connsiteX12" fmla="*/ 533400 w 533400"/>
                  <a:gd name="connsiteY12" fmla="*/ 60980 h 76239"/>
                  <a:gd name="connsiteX0" fmla="*/ 0 w 533400"/>
                  <a:gd name="connsiteY0" fmla="*/ 68670 h 68689"/>
                  <a:gd name="connsiteX1" fmla="*/ 45720 w 533400"/>
                  <a:gd name="connsiteY1" fmla="*/ 20569 h 68689"/>
                  <a:gd name="connsiteX2" fmla="*/ 91440 w 533400"/>
                  <a:gd name="connsiteY2" fmla="*/ 61050 h 68689"/>
                  <a:gd name="connsiteX3" fmla="*/ 134303 w 533400"/>
                  <a:gd name="connsiteY3" fmla="*/ 16758 h 68689"/>
                  <a:gd name="connsiteX4" fmla="*/ 182880 w 533400"/>
                  <a:gd name="connsiteY4" fmla="*/ 61050 h 68689"/>
                  <a:gd name="connsiteX5" fmla="*/ 233363 w 533400"/>
                  <a:gd name="connsiteY5" fmla="*/ 21045 h 68689"/>
                  <a:gd name="connsiteX6" fmla="*/ 289560 w 533400"/>
                  <a:gd name="connsiteY6" fmla="*/ 53430 h 68689"/>
                  <a:gd name="connsiteX7" fmla="*/ 335280 w 533400"/>
                  <a:gd name="connsiteY7" fmla="*/ 90 h 68689"/>
                  <a:gd name="connsiteX8" fmla="*/ 365760 w 533400"/>
                  <a:gd name="connsiteY8" fmla="*/ 68670 h 68689"/>
                  <a:gd name="connsiteX9" fmla="*/ 396240 w 533400"/>
                  <a:gd name="connsiteY9" fmla="*/ 7710 h 68689"/>
                  <a:gd name="connsiteX10" fmla="*/ 464820 w 533400"/>
                  <a:gd name="connsiteY10" fmla="*/ 61050 h 68689"/>
                  <a:gd name="connsiteX11" fmla="*/ 495300 w 533400"/>
                  <a:gd name="connsiteY11" fmla="*/ 90 h 68689"/>
                  <a:gd name="connsiteX12" fmla="*/ 533400 w 533400"/>
                  <a:gd name="connsiteY12" fmla="*/ 53430 h 68689"/>
                  <a:gd name="connsiteX0" fmla="*/ 0 w 533400"/>
                  <a:gd name="connsiteY0" fmla="*/ 68623 h 68704"/>
                  <a:gd name="connsiteX1" fmla="*/ 45720 w 533400"/>
                  <a:gd name="connsiteY1" fmla="*/ 20522 h 68704"/>
                  <a:gd name="connsiteX2" fmla="*/ 91440 w 533400"/>
                  <a:gd name="connsiteY2" fmla="*/ 61003 h 68704"/>
                  <a:gd name="connsiteX3" fmla="*/ 134303 w 533400"/>
                  <a:gd name="connsiteY3" fmla="*/ 16711 h 68704"/>
                  <a:gd name="connsiteX4" fmla="*/ 182880 w 533400"/>
                  <a:gd name="connsiteY4" fmla="*/ 61003 h 68704"/>
                  <a:gd name="connsiteX5" fmla="*/ 233363 w 533400"/>
                  <a:gd name="connsiteY5" fmla="*/ 20998 h 68704"/>
                  <a:gd name="connsiteX6" fmla="*/ 289560 w 533400"/>
                  <a:gd name="connsiteY6" fmla="*/ 53383 h 68704"/>
                  <a:gd name="connsiteX7" fmla="*/ 335280 w 533400"/>
                  <a:gd name="connsiteY7" fmla="*/ 21474 h 68704"/>
                  <a:gd name="connsiteX8" fmla="*/ 365760 w 533400"/>
                  <a:gd name="connsiteY8" fmla="*/ 68623 h 68704"/>
                  <a:gd name="connsiteX9" fmla="*/ 396240 w 533400"/>
                  <a:gd name="connsiteY9" fmla="*/ 7663 h 68704"/>
                  <a:gd name="connsiteX10" fmla="*/ 464820 w 533400"/>
                  <a:gd name="connsiteY10" fmla="*/ 61003 h 68704"/>
                  <a:gd name="connsiteX11" fmla="*/ 495300 w 533400"/>
                  <a:gd name="connsiteY11" fmla="*/ 43 h 68704"/>
                  <a:gd name="connsiteX12" fmla="*/ 533400 w 533400"/>
                  <a:gd name="connsiteY12" fmla="*/ 53383 h 68704"/>
                  <a:gd name="connsiteX0" fmla="*/ 0 w 533400"/>
                  <a:gd name="connsiteY0" fmla="*/ 68623 h 68623"/>
                  <a:gd name="connsiteX1" fmla="*/ 45720 w 533400"/>
                  <a:gd name="connsiteY1" fmla="*/ 20522 h 68623"/>
                  <a:gd name="connsiteX2" fmla="*/ 91440 w 533400"/>
                  <a:gd name="connsiteY2" fmla="*/ 61003 h 68623"/>
                  <a:gd name="connsiteX3" fmla="*/ 134303 w 533400"/>
                  <a:gd name="connsiteY3" fmla="*/ 16711 h 68623"/>
                  <a:gd name="connsiteX4" fmla="*/ 182880 w 533400"/>
                  <a:gd name="connsiteY4" fmla="*/ 61003 h 68623"/>
                  <a:gd name="connsiteX5" fmla="*/ 233363 w 533400"/>
                  <a:gd name="connsiteY5" fmla="*/ 20998 h 68623"/>
                  <a:gd name="connsiteX6" fmla="*/ 289560 w 533400"/>
                  <a:gd name="connsiteY6" fmla="*/ 53383 h 68623"/>
                  <a:gd name="connsiteX7" fmla="*/ 335280 w 533400"/>
                  <a:gd name="connsiteY7" fmla="*/ 21474 h 68623"/>
                  <a:gd name="connsiteX8" fmla="*/ 387191 w 533400"/>
                  <a:gd name="connsiteY8" fmla="*/ 66242 h 68623"/>
                  <a:gd name="connsiteX9" fmla="*/ 396240 w 533400"/>
                  <a:gd name="connsiteY9" fmla="*/ 7663 h 68623"/>
                  <a:gd name="connsiteX10" fmla="*/ 464820 w 533400"/>
                  <a:gd name="connsiteY10" fmla="*/ 61003 h 68623"/>
                  <a:gd name="connsiteX11" fmla="*/ 495300 w 533400"/>
                  <a:gd name="connsiteY11" fmla="*/ 43 h 68623"/>
                  <a:gd name="connsiteX12" fmla="*/ 533400 w 533400"/>
                  <a:gd name="connsiteY12" fmla="*/ 53383 h 68623"/>
                  <a:gd name="connsiteX0" fmla="*/ 0 w 533400"/>
                  <a:gd name="connsiteY0" fmla="*/ 68623 h 68623"/>
                  <a:gd name="connsiteX1" fmla="*/ 45720 w 533400"/>
                  <a:gd name="connsiteY1" fmla="*/ 20522 h 68623"/>
                  <a:gd name="connsiteX2" fmla="*/ 91440 w 533400"/>
                  <a:gd name="connsiteY2" fmla="*/ 61003 h 68623"/>
                  <a:gd name="connsiteX3" fmla="*/ 134303 w 533400"/>
                  <a:gd name="connsiteY3" fmla="*/ 16711 h 68623"/>
                  <a:gd name="connsiteX4" fmla="*/ 182880 w 533400"/>
                  <a:gd name="connsiteY4" fmla="*/ 61003 h 68623"/>
                  <a:gd name="connsiteX5" fmla="*/ 233363 w 533400"/>
                  <a:gd name="connsiteY5" fmla="*/ 20998 h 68623"/>
                  <a:gd name="connsiteX6" fmla="*/ 289560 w 533400"/>
                  <a:gd name="connsiteY6" fmla="*/ 53383 h 68623"/>
                  <a:gd name="connsiteX7" fmla="*/ 335280 w 533400"/>
                  <a:gd name="connsiteY7" fmla="*/ 21474 h 68623"/>
                  <a:gd name="connsiteX8" fmla="*/ 387191 w 533400"/>
                  <a:gd name="connsiteY8" fmla="*/ 66242 h 68623"/>
                  <a:gd name="connsiteX9" fmla="*/ 427197 w 533400"/>
                  <a:gd name="connsiteY9" fmla="*/ 14807 h 68623"/>
                  <a:gd name="connsiteX10" fmla="*/ 464820 w 533400"/>
                  <a:gd name="connsiteY10" fmla="*/ 61003 h 68623"/>
                  <a:gd name="connsiteX11" fmla="*/ 495300 w 533400"/>
                  <a:gd name="connsiteY11" fmla="*/ 43 h 68623"/>
                  <a:gd name="connsiteX12" fmla="*/ 533400 w 533400"/>
                  <a:gd name="connsiteY12" fmla="*/ 53383 h 68623"/>
                  <a:gd name="connsiteX0" fmla="*/ 0 w 533400"/>
                  <a:gd name="connsiteY0" fmla="*/ 68601 h 68601"/>
                  <a:gd name="connsiteX1" fmla="*/ 45720 w 533400"/>
                  <a:gd name="connsiteY1" fmla="*/ 20500 h 68601"/>
                  <a:gd name="connsiteX2" fmla="*/ 91440 w 533400"/>
                  <a:gd name="connsiteY2" fmla="*/ 60981 h 68601"/>
                  <a:gd name="connsiteX3" fmla="*/ 134303 w 533400"/>
                  <a:gd name="connsiteY3" fmla="*/ 16689 h 68601"/>
                  <a:gd name="connsiteX4" fmla="*/ 182880 w 533400"/>
                  <a:gd name="connsiteY4" fmla="*/ 60981 h 68601"/>
                  <a:gd name="connsiteX5" fmla="*/ 233363 w 533400"/>
                  <a:gd name="connsiteY5" fmla="*/ 20976 h 68601"/>
                  <a:gd name="connsiteX6" fmla="*/ 289560 w 533400"/>
                  <a:gd name="connsiteY6" fmla="*/ 53361 h 68601"/>
                  <a:gd name="connsiteX7" fmla="*/ 335280 w 533400"/>
                  <a:gd name="connsiteY7" fmla="*/ 21452 h 68601"/>
                  <a:gd name="connsiteX8" fmla="*/ 387191 w 533400"/>
                  <a:gd name="connsiteY8" fmla="*/ 66220 h 68601"/>
                  <a:gd name="connsiteX9" fmla="*/ 427197 w 533400"/>
                  <a:gd name="connsiteY9" fmla="*/ 14785 h 68601"/>
                  <a:gd name="connsiteX10" fmla="*/ 483870 w 533400"/>
                  <a:gd name="connsiteY10" fmla="*/ 58600 h 68601"/>
                  <a:gd name="connsiteX11" fmla="*/ 495300 w 533400"/>
                  <a:gd name="connsiteY11" fmla="*/ 21 h 68601"/>
                  <a:gd name="connsiteX12" fmla="*/ 533400 w 533400"/>
                  <a:gd name="connsiteY12" fmla="*/ 53361 h 68601"/>
                  <a:gd name="connsiteX0" fmla="*/ 0 w 537555"/>
                  <a:gd name="connsiteY0" fmla="*/ 53843 h 53843"/>
                  <a:gd name="connsiteX1" fmla="*/ 45720 w 537555"/>
                  <a:gd name="connsiteY1" fmla="*/ 5742 h 53843"/>
                  <a:gd name="connsiteX2" fmla="*/ 91440 w 537555"/>
                  <a:gd name="connsiteY2" fmla="*/ 46223 h 53843"/>
                  <a:gd name="connsiteX3" fmla="*/ 134303 w 537555"/>
                  <a:gd name="connsiteY3" fmla="*/ 1931 h 53843"/>
                  <a:gd name="connsiteX4" fmla="*/ 182880 w 537555"/>
                  <a:gd name="connsiteY4" fmla="*/ 46223 h 53843"/>
                  <a:gd name="connsiteX5" fmla="*/ 233363 w 537555"/>
                  <a:gd name="connsiteY5" fmla="*/ 6218 h 53843"/>
                  <a:gd name="connsiteX6" fmla="*/ 289560 w 537555"/>
                  <a:gd name="connsiteY6" fmla="*/ 38603 h 53843"/>
                  <a:gd name="connsiteX7" fmla="*/ 335280 w 537555"/>
                  <a:gd name="connsiteY7" fmla="*/ 6694 h 53843"/>
                  <a:gd name="connsiteX8" fmla="*/ 387191 w 537555"/>
                  <a:gd name="connsiteY8" fmla="*/ 51462 h 53843"/>
                  <a:gd name="connsiteX9" fmla="*/ 427197 w 537555"/>
                  <a:gd name="connsiteY9" fmla="*/ 27 h 53843"/>
                  <a:gd name="connsiteX10" fmla="*/ 483870 w 537555"/>
                  <a:gd name="connsiteY10" fmla="*/ 43842 h 53843"/>
                  <a:gd name="connsiteX11" fmla="*/ 535781 w 537555"/>
                  <a:gd name="connsiteY11" fmla="*/ 1932 h 53843"/>
                  <a:gd name="connsiteX12" fmla="*/ 533400 w 537555"/>
                  <a:gd name="connsiteY12" fmla="*/ 38603 h 53843"/>
                  <a:gd name="connsiteX0" fmla="*/ 0 w 578644"/>
                  <a:gd name="connsiteY0" fmla="*/ 53843 h 53843"/>
                  <a:gd name="connsiteX1" fmla="*/ 45720 w 578644"/>
                  <a:gd name="connsiteY1" fmla="*/ 5742 h 53843"/>
                  <a:gd name="connsiteX2" fmla="*/ 91440 w 578644"/>
                  <a:gd name="connsiteY2" fmla="*/ 46223 h 53843"/>
                  <a:gd name="connsiteX3" fmla="*/ 134303 w 578644"/>
                  <a:gd name="connsiteY3" fmla="*/ 1931 h 53843"/>
                  <a:gd name="connsiteX4" fmla="*/ 182880 w 578644"/>
                  <a:gd name="connsiteY4" fmla="*/ 46223 h 53843"/>
                  <a:gd name="connsiteX5" fmla="*/ 233363 w 578644"/>
                  <a:gd name="connsiteY5" fmla="*/ 6218 h 53843"/>
                  <a:gd name="connsiteX6" fmla="*/ 289560 w 578644"/>
                  <a:gd name="connsiteY6" fmla="*/ 38603 h 53843"/>
                  <a:gd name="connsiteX7" fmla="*/ 335280 w 578644"/>
                  <a:gd name="connsiteY7" fmla="*/ 6694 h 53843"/>
                  <a:gd name="connsiteX8" fmla="*/ 387191 w 578644"/>
                  <a:gd name="connsiteY8" fmla="*/ 51462 h 53843"/>
                  <a:gd name="connsiteX9" fmla="*/ 427197 w 578644"/>
                  <a:gd name="connsiteY9" fmla="*/ 27 h 53843"/>
                  <a:gd name="connsiteX10" fmla="*/ 483870 w 578644"/>
                  <a:gd name="connsiteY10" fmla="*/ 43842 h 53843"/>
                  <a:gd name="connsiteX11" fmla="*/ 535781 w 578644"/>
                  <a:gd name="connsiteY11" fmla="*/ 1932 h 53843"/>
                  <a:gd name="connsiteX12" fmla="*/ 578644 w 578644"/>
                  <a:gd name="connsiteY12" fmla="*/ 45747 h 53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8644" h="53843">
                    <a:moveTo>
                      <a:pt x="0" y="53843"/>
                    </a:moveTo>
                    <a:cubicBezTo>
                      <a:pt x="15240" y="12568"/>
                      <a:pt x="30480" y="7012"/>
                      <a:pt x="45720" y="5742"/>
                    </a:cubicBezTo>
                    <a:cubicBezTo>
                      <a:pt x="60960" y="4472"/>
                      <a:pt x="76676" y="46858"/>
                      <a:pt x="91440" y="46223"/>
                    </a:cubicBezTo>
                    <a:cubicBezTo>
                      <a:pt x="106204" y="45588"/>
                      <a:pt x="119063" y="1931"/>
                      <a:pt x="134303" y="1931"/>
                    </a:cubicBezTo>
                    <a:cubicBezTo>
                      <a:pt x="149543" y="1931"/>
                      <a:pt x="166370" y="45509"/>
                      <a:pt x="182880" y="46223"/>
                    </a:cubicBezTo>
                    <a:cubicBezTo>
                      <a:pt x="199390" y="46937"/>
                      <a:pt x="215583" y="7488"/>
                      <a:pt x="233363" y="6218"/>
                    </a:cubicBezTo>
                    <a:cubicBezTo>
                      <a:pt x="251143" y="4948"/>
                      <a:pt x="272574" y="38524"/>
                      <a:pt x="289560" y="38603"/>
                    </a:cubicBezTo>
                    <a:cubicBezTo>
                      <a:pt x="306546" y="38682"/>
                      <a:pt x="319008" y="4551"/>
                      <a:pt x="335280" y="6694"/>
                    </a:cubicBezTo>
                    <a:cubicBezTo>
                      <a:pt x="351552" y="8837"/>
                      <a:pt x="371872" y="52573"/>
                      <a:pt x="387191" y="51462"/>
                    </a:cubicBezTo>
                    <a:cubicBezTo>
                      <a:pt x="402511" y="50351"/>
                      <a:pt x="411084" y="1297"/>
                      <a:pt x="427197" y="27"/>
                    </a:cubicBezTo>
                    <a:cubicBezTo>
                      <a:pt x="443310" y="-1243"/>
                      <a:pt x="465773" y="43525"/>
                      <a:pt x="483870" y="43842"/>
                    </a:cubicBezTo>
                    <a:cubicBezTo>
                      <a:pt x="501967" y="44160"/>
                      <a:pt x="519985" y="1615"/>
                      <a:pt x="535781" y="1932"/>
                    </a:cubicBezTo>
                    <a:cubicBezTo>
                      <a:pt x="551577" y="2249"/>
                      <a:pt x="565309" y="18442"/>
                      <a:pt x="578644" y="45747"/>
                    </a:cubicBezTo>
                  </a:path>
                </a:pathLst>
              </a:custGeom>
              <a:noFill/>
              <a:ln w="222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6" name="フリーフォーム 215"/>
              <p:cNvSpPr/>
              <p:nvPr/>
            </p:nvSpPr>
            <p:spPr>
              <a:xfrm>
                <a:off x="6093186" y="3892546"/>
                <a:ext cx="471396" cy="45719"/>
              </a:xfrm>
              <a:custGeom>
                <a:avLst/>
                <a:gdLst>
                  <a:gd name="connsiteX0" fmla="*/ 0 w 533400"/>
                  <a:gd name="connsiteY0" fmla="*/ 83835 h 83854"/>
                  <a:gd name="connsiteX1" fmla="*/ 45720 w 533400"/>
                  <a:gd name="connsiteY1" fmla="*/ 15 h 83854"/>
                  <a:gd name="connsiteX2" fmla="*/ 91440 w 533400"/>
                  <a:gd name="connsiteY2" fmla="*/ 76215 h 83854"/>
                  <a:gd name="connsiteX3" fmla="*/ 129540 w 533400"/>
                  <a:gd name="connsiteY3" fmla="*/ 15255 h 83854"/>
                  <a:gd name="connsiteX4" fmla="*/ 182880 w 533400"/>
                  <a:gd name="connsiteY4" fmla="*/ 76215 h 83854"/>
                  <a:gd name="connsiteX5" fmla="*/ 228600 w 533400"/>
                  <a:gd name="connsiteY5" fmla="*/ 7635 h 83854"/>
                  <a:gd name="connsiteX6" fmla="*/ 289560 w 533400"/>
                  <a:gd name="connsiteY6" fmla="*/ 68595 h 83854"/>
                  <a:gd name="connsiteX7" fmla="*/ 335280 w 533400"/>
                  <a:gd name="connsiteY7" fmla="*/ 15255 h 83854"/>
                  <a:gd name="connsiteX8" fmla="*/ 365760 w 533400"/>
                  <a:gd name="connsiteY8" fmla="*/ 83835 h 83854"/>
                  <a:gd name="connsiteX9" fmla="*/ 396240 w 533400"/>
                  <a:gd name="connsiteY9" fmla="*/ 22875 h 83854"/>
                  <a:gd name="connsiteX10" fmla="*/ 464820 w 533400"/>
                  <a:gd name="connsiteY10" fmla="*/ 76215 h 83854"/>
                  <a:gd name="connsiteX11" fmla="*/ 495300 w 533400"/>
                  <a:gd name="connsiteY11" fmla="*/ 15255 h 83854"/>
                  <a:gd name="connsiteX12" fmla="*/ 533400 w 533400"/>
                  <a:gd name="connsiteY12" fmla="*/ 68595 h 83854"/>
                  <a:gd name="connsiteX0" fmla="*/ 0 w 533400"/>
                  <a:gd name="connsiteY0" fmla="*/ 87630 h 87649"/>
                  <a:gd name="connsiteX1" fmla="*/ 45720 w 533400"/>
                  <a:gd name="connsiteY1" fmla="*/ 3810 h 87649"/>
                  <a:gd name="connsiteX2" fmla="*/ 91440 w 533400"/>
                  <a:gd name="connsiteY2" fmla="*/ 80010 h 87649"/>
                  <a:gd name="connsiteX3" fmla="*/ 127159 w 533400"/>
                  <a:gd name="connsiteY3" fmla="*/ 0 h 87649"/>
                  <a:gd name="connsiteX4" fmla="*/ 182880 w 533400"/>
                  <a:gd name="connsiteY4" fmla="*/ 80010 h 87649"/>
                  <a:gd name="connsiteX5" fmla="*/ 228600 w 533400"/>
                  <a:gd name="connsiteY5" fmla="*/ 11430 h 87649"/>
                  <a:gd name="connsiteX6" fmla="*/ 289560 w 533400"/>
                  <a:gd name="connsiteY6" fmla="*/ 72390 h 87649"/>
                  <a:gd name="connsiteX7" fmla="*/ 335280 w 533400"/>
                  <a:gd name="connsiteY7" fmla="*/ 19050 h 87649"/>
                  <a:gd name="connsiteX8" fmla="*/ 365760 w 533400"/>
                  <a:gd name="connsiteY8" fmla="*/ 87630 h 87649"/>
                  <a:gd name="connsiteX9" fmla="*/ 396240 w 533400"/>
                  <a:gd name="connsiteY9" fmla="*/ 26670 h 87649"/>
                  <a:gd name="connsiteX10" fmla="*/ 464820 w 533400"/>
                  <a:gd name="connsiteY10" fmla="*/ 80010 h 87649"/>
                  <a:gd name="connsiteX11" fmla="*/ 495300 w 533400"/>
                  <a:gd name="connsiteY11" fmla="*/ 19050 h 87649"/>
                  <a:gd name="connsiteX12" fmla="*/ 533400 w 533400"/>
                  <a:gd name="connsiteY12" fmla="*/ 72390 h 87649"/>
                  <a:gd name="connsiteX0" fmla="*/ 0 w 533400"/>
                  <a:gd name="connsiteY0" fmla="*/ 87630 h 87649"/>
                  <a:gd name="connsiteX1" fmla="*/ 45720 w 533400"/>
                  <a:gd name="connsiteY1" fmla="*/ 39529 h 87649"/>
                  <a:gd name="connsiteX2" fmla="*/ 91440 w 533400"/>
                  <a:gd name="connsiteY2" fmla="*/ 80010 h 87649"/>
                  <a:gd name="connsiteX3" fmla="*/ 127159 w 533400"/>
                  <a:gd name="connsiteY3" fmla="*/ 0 h 87649"/>
                  <a:gd name="connsiteX4" fmla="*/ 182880 w 533400"/>
                  <a:gd name="connsiteY4" fmla="*/ 80010 h 87649"/>
                  <a:gd name="connsiteX5" fmla="*/ 228600 w 533400"/>
                  <a:gd name="connsiteY5" fmla="*/ 11430 h 87649"/>
                  <a:gd name="connsiteX6" fmla="*/ 289560 w 533400"/>
                  <a:gd name="connsiteY6" fmla="*/ 72390 h 87649"/>
                  <a:gd name="connsiteX7" fmla="*/ 335280 w 533400"/>
                  <a:gd name="connsiteY7" fmla="*/ 19050 h 87649"/>
                  <a:gd name="connsiteX8" fmla="*/ 365760 w 533400"/>
                  <a:gd name="connsiteY8" fmla="*/ 87630 h 87649"/>
                  <a:gd name="connsiteX9" fmla="*/ 396240 w 533400"/>
                  <a:gd name="connsiteY9" fmla="*/ 26670 h 87649"/>
                  <a:gd name="connsiteX10" fmla="*/ 464820 w 533400"/>
                  <a:gd name="connsiteY10" fmla="*/ 80010 h 87649"/>
                  <a:gd name="connsiteX11" fmla="*/ 495300 w 533400"/>
                  <a:gd name="connsiteY11" fmla="*/ 19050 h 87649"/>
                  <a:gd name="connsiteX12" fmla="*/ 533400 w 533400"/>
                  <a:gd name="connsiteY12" fmla="*/ 72390 h 87649"/>
                  <a:gd name="connsiteX0" fmla="*/ 0 w 533400"/>
                  <a:gd name="connsiteY0" fmla="*/ 76220 h 76239"/>
                  <a:gd name="connsiteX1" fmla="*/ 45720 w 533400"/>
                  <a:gd name="connsiteY1" fmla="*/ 28119 h 76239"/>
                  <a:gd name="connsiteX2" fmla="*/ 91440 w 533400"/>
                  <a:gd name="connsiteY2" fmla="*/ 68600 h 76239"/>
                  <a:gd name="connsiteX3" fmla="*/ 134303 w 533400"/>
                  <a:gd name="connsiteY3" fmla="*/ 24308 h 76239"/>
                  <a:gd name="connsiteX4" fmla="*/ 182880 w 533400"/>
                  <a:gd name="connsiteY4" fmla="*/ 68600 h 76239"/>
                  <a:gd name="connsiteX5" fmla="*/ 228600 w 533400"/>
                  <a:gd name="connsiteY5" fmla="*/ 20 h 76239"/>
                  <a:gd name="connsiteX6" fmla="*/ 289560 w 533400"/>
                  <a:gd name="connsiteY6" fmla="*/ 60980 h 76239"/>
                  <a:gd name="connsiteX7" fmla="*/ 335280 w 533400"/>
                  <a:gd name="connsiteY7" fmla="*/ 7640 h 76239"/>
                  <a:gd name="connsiteX8" fmla="*/ 365760 w 533400"/>
                  <a:gd name="connsiteY8" fmla="*/ 76220 h 76239"/>
                  <a:gd name="connsiteX9" fmla="*/ 396240 w 533400"/>
                  <a:gd name="connsiteY9" fmla="*/ 15260 h 76239"/>
                  <a:gd name="connsiteX10" fmla="*/ 464820 w 533400"/>
                  <a:gd name="connsiteY10" fmla="*/ 68600 h 76239"/>
                  <a:gd name="connsiteX11" fmla="*/ 495300 w 533400"/>
                  <a:gd name="connsiteY11" fmla="*/ 7640 h 76239"/>
                  <a:gd name="connsiteX12" fmla="*/ 533400 w 533400"/>
                  <a:gd name="connsiteY12" fmla="*/ 60980 h 76239"/>
                  <a:gd name="connsiteX0" fmla="*/ 0 w 533400"/>
                  <a:gd name="connsiteY0" fmla="*/ 68670 h 68689"/>
                  <a:gd name="connsiteX1" fmla="*/ 45720 w 533400"/>
                  <a:gd name="connsiteY1" fmla="*/ 20569 h 68689"/>
                  <a:gd name="connsiteX2" fmla="*/ 91440 w 533400"/>
                  <a:gd name="connsiteY2" fmla="*/ 61050 h 68689"/>
                  <a:gd name="connsiteX3" fmla="*/ 134303 w 533400"/>
                  <a:gd name="connsiteY3" fmla="*/ 16758 h 68689"/>
                  <a:gd name="connsiteX4" fmla="*/ 182880 w 533400"/>
                  <a:gd name="connsiteY4" fmla="*/ 61050 h 68689"/>
                  <a:gd name="connsiteX5" fmla="*/ 233363 w 533400"/>
                  <a:gd name="connsiteY5" fmla="*/ 21045 h 68689"/>
                  <a:gd name="connsiteX6" fmla="*/ 289560 w 533400"/>
                  <a:gd name="connsiteY6" fmla="*/ 53430 h 68689"/>
                  <a:gd name="connsiteX7" fmla="*/ 335280 w 533400"/>
                  <a:gd name="connsiteY7" fmla="*/ 90 h 68689"/>
                  <a:gd name="connsiteX8" fmla="*/ 365760 w 533400"/>
                  <a:gd name="connsiteY8" fmla="*/ 68670 h 68689"/>
                  <a:gd name="connsiteX9" fmla="*/ 396240 w 533400"/>
                  <a:gd name="connsiteY9" fmla="*/ 7710 h 68689"/>
                  <a:gd name="connsiteX10" fmla="*/ 464820 w 533400"/>
                  <a:gd name="connsiteY10" fmla="*/ 61050 h 68689"/>
                  <a:gd name="connsiteX11" fmla="*/ 495300 w 533400"/>
                  <a:gd name="connsiteY11" fmla="*/ 90 h 68689"/>
                  <a:gd name="connsiteX12" fmla="*/ 533400 w 533400"/>
                  <a:gd name="connsiteY12" fmla="*/ 53430 h 68689"/>
                  <a:gd name="connsiteX0" fmla="*/ 0 w 533400"/>
                  <a:gd name="connsiteY0" fmla="*/ 68623 h 68704"/>
                  <a:gd name="connsiteX1" fmla="*/ 45720 w 533400"/>
                  <a:gd name="connsiteY1" fmla="*/ 20522 h 68704"/>
                  <a:gd name="connsiteX2" fmla="*/ 91440 w 533400"/>
                  <a:gd name="connsiteY2" fmla="*/ 61003 h 68704"/>
                  <a:gd name="connsiteX3" fmla="*/ 134303 w 533400"/>
                  <a:gd name="connsiteY3" fmla="*/ 16711 h 68704"/>
                  <a:gd name="connsiteX4" fmla="*/ 182880 w 533400"/>
                  <a:gd name="connsiteY4" fmla="*/ 61003 h 68704"/>
                  <a:gd name="connsiteX5" fmla="*/ 233363 w 533400"/>
                  <a:gd name="connsiteY5" fmla="*/ 20998 h 68704"/>
                  <a:gd name="connsiteX6" fmla="*/ 289560 w 533400"/>
                  <a:gd name="connsiteY6" fmla="*/ 53383 h 68704"/>
                  <a:gd name="connsiteX7" fmla="*/ 335280 w 533400"/>
                  <a:gd name="connsiteY7" fmla="*/ 21474 h 68704"/>
                  <a:gd name="connsiteX8" fmla="*/ 365760 w 533400"/>
                  <a:gd name="connsiteY8" fmla="*/ 68623 h 68704"/>
                  <a:gd name="connsiteX9" fmla="*/ 396240 w 533400"/>
                  <a:gd name="connsiteY9" fmla="*/ 7663 h 68704"/>
                  <a:gd name="connsiteX10" fmla="*/ 464820 w 533400"/>
                  <a:gd name="connsiteY10" fmla="*/ 61003 h 68704"/>
                  <a:gd name="connsiteX11" fmla="*/ 495300 w 533400"/>
                  <a:gd name="connsiteY11" fmla="*/ 43 h 68704"/>
                  <a:gd name="connsiteX12" fmla="*/ 533400 w 533400"/>
                  <a:gd name="connsiteY12" fmla="*/ 53383 h 68704"/>
                  <a:gd name="connsiteX0" fmla="*/ 0 w 533400"/>
                  <a:gd name="connsiteY0" fmla="*/ 68623 h 68623"/>
                  <a:gd name="connsiteX1" fmla="*/ 45720 w 533400"/>
                  <a:gd name="connsiteY1" fmla="*/ 20522 h 68623"/>
                  <a:gd name="connsiteX2" fmla="*/ 91440 w 533400"/>
                  <a:gd name="connsiteY2" fmla="*/ 61003 h 68623"/>
                  <a:gd name="connsiteX3" fmla="*/ 134303 w 533400"/>
                  <a:gd name="connsiteY3" fmla="*/ 16711 h 68623"/>
                  <a:gd name="connsiteX4" fmla="*/ 182880 w 533400"/>
                  <a:gd name="connsiteY4" fmla="*/ 61003 h 68623"/>
                  <a:gd name="connsiteX5" fmla="*/ 233363 w 533400"/>
                  <a:gd name="connsiteY5" fmla="*/ 20998 h 68623"/>
                  <a:gd name="connsiteX6" fmla="*/ 289560 w 533400"/>
                  <a:gd name="connsiteY6" fmla="*/ 53383 h 68623"/>
                  <a:gd name="connsiteX7" fmla="*/ 335280 w 533400"/>
                  <a:gd name="connsiteY7" fmla="*/ 21474 h 68623"/>
                  <a:gd name="connsiteX8" fmla="*/ 387191 w 533400"/>
                  <a:gd name="connsiteY8" fmla="*/ 66242 h 68623"/>
                  <a:gd name="connsiteX9" fmla="*/ 396240 w 533400"/>
                  <a:gd name="connsiteY9" fmla="*/ 7663 h 68623"/>
                  <a:gd name="connsiteX10" fmla="*/ 464820 w 533400"/>
                  <a:gd name="connsiteY10" fmla="*/ 61003 h 68623"/>
                  <a:gd name="connsiteX11" fmla="*/ 495300 w 533400"/>
                  <a:gd name="connsiteY11" fmla="*/ 43 h 68623"/>
                  <a:gd name="connsiteX12" fmla="*/ 533400 w 533400"/>
                  <a:gd name="connsiteY12" fmla="*/ 53383 h 68623"/>
                  <a:gd name="connsiteX0" fmla="*/ 0 w 533400"/>
                  <a:gd name="connsiteY0" fmla="*/ 68623 h 68623"/>
                  <a:gd name="connsiteX1" fmla="*/ 45720 w 533400"/>
                  <a:gd name="connsiteY1" fmla="*/ 20522 h 68623"/>
                  <a:gd name="connsiteX2" fmla="*/ 91440 w 533400"/>
                  <a:gd name="connsiteY2" fmla="*/ 61003 h 68623"/>
                  <a:gd name="connsiteX3" fmla="*/ 134303 w 533400"/>
                  <a:gd name="connsiteY3" fmla="*/ 16711 h 68623"/>
                  <a:gd name="connsiteX4" fmla="*/ 182880 w 533400"/>
                  <a:gd name="connsiteY4" fmla="*/ 61003 h 68623"/>
                  <a:gd name="connsiteX5" fmla="*/ 233363 w 533400"/>
                  <a:gd name="connsiteY5" fmla="*/ 20998 h 68623"/>
                  <a:gd name="connsiteX6" fmla="*/ 289560 w 533400"/>
                  <a:gd name="connsiteY6" fmla="*/ 53383 h 68623"/>
                  <a:gd name="connsiteX7" fmla="*/ 335280 w 533400"/>
                  <a:gd name="connsiteY7" fmla="*/ 21474 h 68623"/>
                  <a:gd name="connsiteX8" fmla="*/ 387191 w 533400"/>
                  <a:gd name="connsiteY8" fmla="*/ 66242 h 68623"/>
                  <a:gd name="connsiteX9" fmla="*/ 427197 w 533400"/>
                  <a:gd name="connsiteY9" fmla="*/ 14807 h 68623"/>
                  <a:gd name="connsiteX10" fmla="*/ 464820 w 533400"/>
                  <a:gd name="connsiteY10" fmla="*/ 61003 h 68623"/>
                  <a:gd name="connsiteX11" fmla="*/ 495300 w 533400"/>
                  <a:gd name="connsiteY11" fmla="*/ 43 h 68623"/>
                  <a:gd name="connsiteX12" fmla="*/ 533400 w 533400"/>
                  <a:gd name="connsiteY12" fmla="*/ 53383 h 68623"/>
                  <a:gd name="connsiteX0" fmla="*/ 0 w 533400"/>
                  <a:gd name="connsiteY0" fmla="*/ 68601 h 68601"/>
                  <a:gd name="connsiteX1" fmla="*/ 45720 w 533400"/>
                  <a:gd name="connsiteY1" fmla="*/ 20500 h 68601"/>
                  <a:gd name="connsiteX2" fmla="*/ 91440 w 533400"/>
                  <a:gd name="connsiteY2" fmla="*/ 60981 h 68601"/>
                  <a:gd name="connsiteX3" fmla="*/ 134303 w 533400"/>
                  <a:gd name="connsiteY3" fmla="*/ 16689 h 68601"/>
                  <a:gd name="connsiteX4" fmla="*/ 182880 w 533400"/>
                  <a:gd name="connsiteY4" fmla="*/ 60981 h 68601"/>
                  <a:gd name="connsiteX5" fmla="*/ 233363 w 533400"/>
                  <a:gd name="connsiteY5" fmla="*/ 20976 h 68601"/>
                  <a:gd name="connsiteX6" fmla="*/ 289560 w 533400"/>
                  <a:gd name="connsiteY6" fmla="*/ 53361 h 68601"/>
                  <a:gd name="connsiteX7" fmla="*/ 335280 w 533400"/>
                  <a:gd name="connsiteY7" fmla="*/ 21452 h 68601"/>
                  <a:gd name="connsiteX8" fmla="*/ 387191 w 533400"/>
                  <a:gd name="connsiteY8" fmla="*/ 66220 h 68601"/>
                  <a:gd name="connsiteX9" fmla="*/ 427197 w 533400"/>
                  <a:gd name="connsiteY9" fmla="*/ 14785 h 68601"/>
                  <a:gd name="connsiteX10" fmla="*/ 483870 w 533400"/>
                  <a:gd name="connsiteY10" fmla="*/ 58600 h 68601"/>
                  <a:gd name="connsiteX11" fmla="*/ 495300 w 533400"/>
                  <a:gd name="connsiteY11" fmla="*/ 21 h 68601"/>
                  <a:gd name="connsiteX12" fmla="*/ 533400 w 533400"/>
                  <a:gd name="connsiteY12" fmla="*/ 53361 h 68601"/>
                  <a:gd name="connsiteX0" fmla="*/ 0 w 537555"/>
                  <a:gd name="connsiteY0" fmla="*/ 53843 h 53843"/>
                  <a:gd name="connsiteX1" fmla="*/ 45720 w 537555"/>
                  <a:gd name="connsiteY1" fmla="*/ 5742 h 53843"/>
                  <a:gd name="connsiteX2" fmla="*/ 91440 w 537555"/>
                  <a:gd name="connsiteY2" fmla="*/ 46223 h 53843"/>
                  <a:gd name="connsiteX3" fmla="*/ 134303 w 537555"/>
                  <a:gd name="connsiteY3" fmla="*/ 1931 h 53843"/>
                  <a:gd name="connsiteX4" fmla="*/ 182880 w 537555"/>
                  <a:gd name="connsiteY4" fmla="*/ 46223 h 53843"/>
                  <a:gd name="connsiteX5" fmla="*/ 233363 w 537555"/>
                  <a:gd name="connsiteY5" fmla="*/ 6218 h 53843"/>
                  <a:gd name="connsiteX6" fmla="*/ 289560 w 537555"/>
                  <a:gd name="connsiteY6" fmla="*/ 38603 h 53843"/>
                  <a:gd name="connsiteX7" fmla="*/ 335280 w 537555"/>
                  <a:gd name="connsiteY7" fmla="*/ 6694 h 53843"/>
                  <a:gd name="connsiteX8" fmla="*/ 387191 w 537555"/>
                  <a:gd name="connsiteY8" fmla="*/ 51462 h 53843"/>
                  <a:gd name="connsiteX9" fmla="*/ 427197 w 537555"/>
                  <a:gd name="connsiteY9" fmla="*/ 27 h 53843"/>
                  <a:gd name="connsiteX10" fmla="*/ 483870 w 537555"/>
                  <a:gd name="connsiteY10" fmla="*/ 43842 h 53843"/>
                  <a:gd name="connsiteX11" fmla="*/ 535781 w 537555"/>
                  <a:gd name="connsiteY11" fmla="*/ 1932 h 53843"/>
                  <a:gd name="connsiteX12" fmla="*/ 533400 w 537555"/>
                  <a:gd name="connsiteY12" fmla="*/ 38603 h 53843"/>
                  <a:gd name="connsiteX0" fmla="*/ 0 w 578644"/>
                  <a:gd name="connsiteY0" fmla="*/ 53843 h 53843"/>
                  <a:gd name="connsiteX1" fmla="*/ 45720 w 578644"/>
                  <a:gd name="connsiteY1" fmla="*/ 5742 h 53843"/>
                  <a:gd name="connsiteX2" fmla="*/ 91440 w 578644"/>
                  <a:gd name="connsiteY2" fmla="*/ 46223 h 53843"/>
                  <a:gd name="connsiteX3" fmla="*/ 134303 w 578644"/>
                  <a:gd name="connsiteY3" fmla="*/ 1931 h 53843"/>
                  <a:gd name="connsiteX4" fmla="*/ 182880 w 578644"/>
                  <a:gd name="connsiteY4" fmla="*/ 46223 h 53843"/>
                  <a:gd name="connsiteX5" fmla="*/ 233363 w 578644"/>
                  <a:gd name="connsiteY5" fmla="*/ 6218 h 53843"/>
                  <a:gd name="connsiteX6" fmla="*/ 289560 w 578644"/>
                  <a:gd name="connsiteY6" fmla="*/ 38603 h 53843"/>
                  <a:gd name="connsiteX7" fmla="*/ 335280 w 578644"/>
                  <a:gd name="connsiteY7" fmla="*/ 6694 h 53843"/>
                  <a:gd name="connsiteX8" fmla="*/ 387191 w 578644"/>
                  <a:gd name="connsiteY8" fmla="*/ 51462 h 53843"/>
                  <a:gd name="connsiteX9" fmla="*/ 427197 w 578644"/>
                  <a:gd name="connsiteY9" fmla="*/ 27 h 53843"/>
                  <a:gd name="connsiteX10" fmla="*/ 483870 w 578644"/>
                  <a:gd name="connsiteY10" fmla="*/ 43842 h 53843"/>
                  <a:gd name="connsiteX11" fmla="*/ 535781 w 578644"/>
                  <a:gd name="connsiteY11" fmla="*/ 1932 h 53843"/>
                  <a:gd name="connsiteX12" fmla="*/ 578644 w 578644"/>
                  <a:gd name="connsiteY12" fmla="*/ 45747 h 53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8644" h="53843">
                    <a:moveTo>
                      <a:pt x="0" y="53843"/>
                    </a:moveTo>
                    <a:cubicBezTo>
                      <a:pt x="15240" y="12568"/>
                      <a:pt x="30480" y="7012"/>
                      <a:pt x="45720" y="5742"/>
                    </a:cubicBezTo>
                    <a:cubicBezTo>
                      <a:pt x="60960" y="4472"/>
                      <a:pt x="76676" y="46858"/>
                      <a:pt x="91440" y="46223"/>
                    </a:cubicBezTo>
                    <a:cubicBezTo>
                      <a:pt x="106204" y="45588"/>
                      <a:pt x="119063" y="1931"/>
                      <a:pt x="134303" y="1931"/>
                    </a:cubicBezTo>
                    <a:cubicBezTo>
                      <a:pt x="149543" y="1931"/>
                      <a:pt x="166370" y="45509"/>
                      <a:pt x="182880" y="46223"/>
                    </a:cubicBezTo>
                    <a:cubicBezTo>
                      <a:pt x="199390" y="46937"/>
                      <a:pt x="215583" y="7488"/>
                      <a:pt x="233363" y="6218"/>
                    </a:cubicBezTo>
                    <a:cubicBezTo>
                      <a:pt x="251143" y="4948"/>
                      <a:pt x="272574" y="38524"/>
                      <a:pt x="289560" y="38603"/>
                    </a:cubicBezTo>
                    <a:cubicBezTo>
                      <a:pt x="306546" y="38682"/>
                      <a:pt x="319008" y="4551"/>
                      <a:pt x="335280" y="6694"/>
                    </a:cubicBezTo>
                    <a:cubicBezTo>
                      <a:pt x="351552" y="8837"/>
                      <a:pt x="371872" y="52573"/>
                      <a:pt x="387191" y="51462"/>
                    </a:cubicBezTo>
                    <a:cubicBezTo>
                      <a:pt x="402511" y="50351"/>
                      <a:pt x="411084" y="1297"/>
                      <a:pt x="427197" y="27"/>
                    </a:cubicBezTo>
                    <a:cubicBezTo>
                      <a:pt x="443310" y="-1243"/>
                      <a:pt x="465773" y="43525"/>
                      <a:pt x="483870" y="43842"/>
                    </a:cubicBezTo>
                    <a:cubicBezTo>
                      <a:pt x="501967" y="44160"/>
                      <a:pt x="519985" y="1615"/>
                      <a:pt x="535781" y="1932"/>
                    </a:cubicBezTo>
                    <a:cubicBezTo>
                      <a:pt x="551577" y="2249"/>
                      <a:pt x="565309" y="18442"/>
                      <a:pt x="578644" y="45747"/>
                    </a:cubicBezTo>
                  </a:path>
                </a:pathLst>
              </a:custGeom>
              <a:noFill/>
              <a:ln w="2222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7" name="円/楕円 216"/>
              <p:cNvSpPr/>
              <p:nvPr/>
            </p:nvSpPr>
            <p:spPr>
              <a:xfrm>
                <a:off x="6192685" y="3804674"/>
                <a:ext cx="18000" cy="180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8" name="円/楕円 217"/>
              <p:cNvSpPr/>
              <p:nvPr/>
            </p:nvSpPr>
            <p:spPr>
              <a:xfrm>
                <a:off x="6306542" y="3829995"/>
                <a:ext cx="18000" cy="180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9" name="円/楕円 218"/>
              <p:cNvSpPr/>
              <p:nvPr/>
            </p:nvSpPr>
            <p:spPr>
              <a:xfrm>
                <a:off x="6463652" y="3822674"/>
                <a:ext cx="18000" cy="180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0" name="円/楕円 219"/>
              <p:cNvSpPr/>
              <p:nvPr/>
            </p:nvSpPr>
            <p:spPr>
              <a:xfrm>
                <a:off x="6361384" y="3783530"/>
                <a:ext cx="18000" cy="18000"/>
              </a:xfrm>
              <a:prstGeom prst="ellipse">
                <a:avLst/>
              </a:prstGeom>
              <a:solidFill>
                <a:srgbClr val="66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23" name="正方形/長方形 222"/>
            <p:cNvSpPr/>
            <p:nvPr/>
          </p:nvSpPr>
          <p:spPr>
            <a:xfrm>
              <a:off x="6132350" y="4254534"/>
              <a:ext cx="192192" cy="59204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正方形/長方形 223"/>
            <p:cNvSpPr/>
            <p:nvPr/>
          </p:nvSpPr>
          <p:spPr>
            <a:xfrm>
              <a:off x="6356823" y="4254619"/>
              <a:ext cx="192192" cy="59195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正方形/長方形 224"/>
            <p:cNvSpPr/>
            <p:nvPr/>
          </p:nvSpPr>
          <p:spPr>
            <a:xfrm>
              <a:off x="6695996" y="4396207"/>
              <a:ext cx="192192" cy="2313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正方形/長方形 225"/>
            <p:cNvSpPr/>
            <p:nvPr/>
          </p:nvSpPr>
          <p:spPr>
            <a:xfrm>
              <a:off x="6916177" y="4396207"/>
              <a:ext cx="192192" cy="2313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正方形/長方形 226"/>
            <p:cNvSpPr/>
            <p:nvPr/>
          </p:nvSpPr>
          <p:spPr>
            <a:xfrm>
              <a:off x="5582330" y="4396207"/>
              <a:ext cx="192192" cy="2313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正方形/長方形 227"/>
            <p:cNvSpPr/>
            <p:nvPr/>
          </p:nvSpPr>
          <p:spPr>
            <a:xfrm>
              <a:off x="5802511" y="4396207"/>
              <a:ext cx="192192" cy="23136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9" name="右矢印 228"/>
          <p:cNvSpPr/>
          <p:nvPr/>
        </p:nvSpPr>
        <p:spPr>
          <a:xfrm flipH="1">
            <a:off x="4493936" y="4559731"/>
            <a:ext cx="911856" cy="497837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5" name="グループ化 254"/>
          <p:cNvGrpSpPr/>
          <p:nvPr/>
        </p:nvGrpSpPr>
        <p:grpSpPr>
          <a:xfrm>
            <a:off x="7933004" y="4411985"/>
            <a:ext cx="533948" cy="659948"/>
            <a:chOff x="8824427" y="4852895"/>
            <a:chExt cx="533948" cy="659948"/>
          </a:xfrm>
        </p:grpSpPr>
        <p:sp>
          <p:nvSpPr>
            <p:cNvPr id="170" name="フリーフォーム 169"/>
            <p:cNvSpPr/>
            <p:nvPr/>
          </p:nvSpPr>
          <p:spPr>
            <a:xfrm flipV="1">
              <a:off x="8862648" y="4961034"/>
              <a:ext cx="495727" cy="551809"/>
            </a:xfrm>
            <a:custGeom>
              <a:avLst/>
              <a:gdLst>
                <a:gd name="connsiteX0" fmla="*/ 400350 w 495727"/>
                <a:gd name="connsiteY0" fmla="*/ 317532 h 551809"/>
                <a:gd name="connsiteX1" fmla="*/ 388597 w 495727"/>
                <a:gd name="connsiteY1" fmla="*/ 232703 h 551809"/>
                <a:gd name="connsiteX2" fmla="*/ 399279 w 495727"/>
                <a:gd name="connsiteY2" fmla="*/ 233884 h 551809"/>
                <a:gd name="connsiteX3" fmla="*/ 450121 w 495727"/>
                <a:gd name="connsiteY3" fmla="*/ 275906 h 551809"/>
                <a:gd name="connsiteX4" fmla="*/ 425739 w 495727"/>
                <a:gd name="connsiteY4" fmla="*/ 308154 h 551809"/>
                <a:gd name="connsiteX5" fmla="*/ 0 w 495727"/>
                <a:gd name="connsiteY5" fmla="*/ 551809 h 551809"/>
                <a:gd name="connsiteX6" fmla="*/ 432809 w 495727"/>
                <a:gd name="connsiteY6" fmla="*/ 551809 h 551809"/>
                <a:gd name="connsiteX7" fmla="*/ 406437 w 495727"/>
                <a:gd name="connsiteY7" fmla="*/ 361463 h 551809"/>
                <a:gd name="connsiteX8" fmla="*/ 417030 w 495727"/>
                <a:gd name="connsiteY8" fmla="*/ 359949 h 551809"/>
                <a:gd name="connsiteX9" fmla="*/ 495727 w 495727"/>
                <a:gd name="connsiteY9" fmla="*/ 275905 h 551809"/>
                <a:gd name="connsiteX10" fmla="*/ 417030 w 495727"/>
                <a:gd name="connsiteY10" fmla="*/ 191861 h 551809"/>
                <a:gd name="connsiteX11" fmla="*/ 382250 w 495727"/>
                <a:gd name="connsiteY11" fmla="*/ 186890 h 551809"/>
                <a:gd name="connsiteX12" fmla="*/ 356357 w 495727"/>
                <a:gd name="connsiteY12" fmla="*/ 0 h 551809"/>
                <a:gd name="connsiteX13" fmla="*/ 66927 w 495727"/>
                <a:gd name="connsiteY13" fmla="*/ 0 h 551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727" h="551809">
                  <a:moveTo>
                    <a:pt x="400350" y="317532"/>
                  </a:moveTo>
                  <a:lnTo>
                    <a:pt x="388597" y="232703"/>
                  </a:lnTo>
                  <a:lnTo>
                    <a:pt x="399279" y="233884"/>
                  </a:lnTo>
                  <a:cubicBezTo>
                    <a:pt x="429157" y="240808"/>
                    <a:pt x="450121" y="257016"/>
                    <a:pt x="450121" y="275906"/>
                  </a:cubicBezTo>
                  <a:cubicBezTo>
                    <a:pt x="450121" y="288500"/>
                    <a:pt x="440804" y="299901"/>
                    <a:pt x="425739" y="308154"/>
                  </a:cubicBezTo>
                  <a:close/>
                  <a:moveTo>
                    <a:pt x="0" y="551809"/>
                  </a:moveTo>
                  <a:lnTo>
                    <a:pt x="432809" y="551809"/>
                  </a:lnTo>
                  <a:lnTo>
                    <a:pt x="406437" y="361463"/>
                  </a:lnTo>
                  <a:lnTo>
                    <a:pt x="417030" y="359949"/>
                  </a:lnTo>
                  <a:cubicBezTo>
                    <a:pt x="463277" y="346103"/>
                    <a:pt x="495727" y="313686"/>
                    <a:pt x="495727" y="275905"/>
                  </a:cubicBezTo>
                  <a:cubicBezTo>
                    <a:pt x="495727" y="238124"/>
                    <a:pt x="463277" y="205708"/>
                    <a:pt x="417030" y="191861"/>
                  </a:cubicBezTo>
                  <a:lnTo>
                    <a:pt x="382250" y="186890"/>
                  </a:lnTo>
                  <a:lnTo>
                    <a:pt x="356357" y="0"/>
                  </a:lnTo>
                  <a:lnTo>
                    <a:pt x="66927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5" name="グループ化 234"/>
            <p:cNvGrpSpPr/>
            <p:nvPr/>
          </p:nvGrpSpPr>
          <p:grpSpPr>
            <a:xfrm>
              <a:off x="8901252" y="5107408"/>
              <a:ext cx="349250" cy="362130"/>
              <a:chOff x="8901252" y="5107408"/>
              <a:chExt cx="349250" cy="362130"/>
            </a:xfrm>
          </p:grpSpPr>
          <p:grpSp>
            <p:nvGrpSpPr>
              <p:cNvPr id="233" name="グループ化 232"/>
              <p:cNvGrpSpPr/>
              <p:nvPr/>
            </p:nvGrpSpPr>
            <p:grpSpPr>
              <a:xfrm>
                <a:off x="8901252" y="5107408"/>
                <a:ext cx="349250" cy="362130"/>
                <a:chOff x="8901252" y="5107408"/>
                <a:chExt cx="349250" cy="362130"/>
              </a:xfrm>
            </p:grpSpPr>
            <p:sp>
              <p:nvSpPr>
                <p:cNvPr id="3" name="台形 2"/>
                <p:cNvSpPr/>
                <p:nvPr/>
              </p:nvSpPr>
              <p:spPr>
                <a:xfrm flipH="1" flipV="1">
                  <a:off x="8901252" y="5107408"/>
                  <a:ext cx="349250" cy="362130"/>
                </a:xfrm>
                <a:custGeom>
                  <a:avLst/>
                  <a:gdLst>
                    <a:gd name="connsiteX0" fmla="*/ 0 w 349250"/>
                    <a:gd name="connsiteY0" fmla="*/ 355780 h 355780"/>
                    <a:gd name="connsiteX1" fmla="*/ 87313 w 349250"/>
                    <a:gd name="connsiteY1" fmla="*/ 0 h 355780"/>
                    <a:gd name="connsiteX2" fmla="*/ 261938 w 349250"/>
                    <a:gd name="connsiteY2" fmla="*/ 0 h 355780"/>
                    <a:gd name="connsiteX3" fmla="*/ 349250 w 349250"/>
                    <a:gd name="connsiteY3" fmla="*/ 355780 h 355780"/>
                    <a:gd name="connsiteX4" fmla="*/ 0 w 349250"/>
                    <a:gd name="connsiteY4" fmla="*/ 355780 h 355780"/>
                    <a:gd name="connsiteX0" fmla="*/ 0 w 349250"/>
                    <a:gd name="connsiteY0" fmla="*/ 355780 h 355780"/>
                    <a:gd name="connsiteX1" fmla="*/ 61913 w 349250"/>
                    <a:gd name="connsiteY1" fmla="*/ 0 h 355780"/>
                    <a:gd name="connsiteX2" fmla="*/ 261938 w 349250"/>
                    <a:gd name="connsiteY2" fmla="*/ 0 h 355780"/>
                    <a:gd name="connsiteX3" fmla="*/ 349250 w 349250"/>
                    <a:gd name="connsiteY3" fmla="*/ 355780 h 355780"/>
                    <a:gd name="connsiteX4" fmla="*/ 0 w 349250"/>
                    <a:gd name="connsiteY4" fmla="*/ 355780 h 355780"/>
                    <a:gd name="connsiteX0" fmla="*/ 0 w 349250"/>
                    <a:gd name="connsiteY0" fmla="*/ 362130 h 362130"/>
                    <a:gd name="connsiteX1" fmla="*/ 61913 w 349250"/>
                    <a:gd name="connsiteY1" fmla="*/ 6350 h 362130"/>
                    <a:gd name="connsiteX2" fmla="*/ 290513 w 349250"/>
                    <a:gd name="connsiteY2" fmla="*/ 0 h 362130"/>
                    <a:gd name="connsiteX3" fmla="*/ 349250 w 349250"/>
                    <a:gd name="connsiteY3" fmla="*/ 362130 h 362130"/>
                    <a:gd name="connsiteX4" fmla="*/ 0 w 349250"/>
                    <a:gd name="connsiteY4" fmla="*/ 362130 h 362130"/>
                    <a:gd name="connsiteX0" fmla="*/ 0 w 349250"/>
                    <a:gd name="connsiteY0" fmla="*/ 362130 h 362130"/>
                    <a:gd name="connsiteX1" fmla="*/ 49213 w 349250"/>
                    <a:gd name="connsiteY1" fmla="*/ 0 h 362130"/>
                    <a:gd name="connsiteX2" fmla="*/ 290513 w 349250"/>
                    <a:gd name="connsiteY2" fmla="*/ 0 h 362130"/>
                    <a:gd name="connsiteX3" fmla="*/ 349250 w 349250"/>
                    <a:gd name="connsiteY3" fmla="*/ 362130 h 362130"/>
                    <a:gd name="connsiteX4" fmla="*/ 0 w 349250"/>
                    <a:gd name="connsiteY4" fmla="*/ 362130 h 362130"/>
                    <a:gd name="connsiteX0" fmla="*/ 0 w 349250"/>
                    <a:gd name="connsiteY0" fmla="*/ 362130 h 362130"/>
                    <a:gd name="connsiteX1" fmla="*/ 49213 w 349250"/>
                    <a:gd name="connsiteY1" fmla="*/ 0 h 362130"/>
                    <a:gd name="connsiteX2" fmla="*/ 303213 w 349250"/>
                    <a:gd name="connsiteY2" fmla="*/ 0 h 362130"/>
                    <a:gd name="connsiteX3" fmla="*/ 349250 w 349250"/>
                    <a:gd name="connsiteY3" fmla="*/ 362130 h 362130"/>
                    <a:gd name="connsiteX4" fmla="*/ 0 w 349250"/>
                    <a:gd name="connsiteY4" fmla="*/ 362130 h 3621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9250" h="362130">
                      <a:moveTo>
                        <a:pt x="0" y="362130"/>
                      </a:moveTo>
                      <a:lnTo>
                        <a:pt x="49213" y="0"/>
                      </a:lnTo>
                      <a:lnTo>
                        <a:pt x="303213" y="0"/>
                      </a:lnTo>
                      <a:lnTo>
                        <a:pt x="349250" y="362130"/>
                      </a:lnTo>
                      <a:lnTo>
                        <a:pt x="0" y="362130"/>
                      </a:lnTo>
                      <a:close/>
                    </a:path>
                  </a:pathLst>
                </a:cu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台形 231"/>
                <p:cNvSpPr/>
                <p:nvPr/>
              </p:nvSpPr>
              <p:spPr>
                <a:xfrm flipV="1">
                  <a:off x="9151786" y="5149874"/>
                  <a:ext cx="58419" cy="187469"/>
                </a:xfrm>
                <a:custGeom>
                  <a:avLst/>
                  <a:gdLst>
                    <a:gd name="connsiteX0" fmla="*/ 0 w 45719"/>
                    <a:gd name="connsiteY0" fmla="*/ 187469 h 187469"/>
                    <a:gd name="connsiteX1" fmla="*/ 11430 w 45719"/>
                    <a:gd name="connsiteY1" fmla="*/ 0 h 187469"/>
                    <a:gd name="connsiteX2" fmla="*/ 34289 w 45719"/>
                    <a:gd name="connsiteY2" fmla="*/ 0 h 187469"/>
                    <a:gd name="connsiteX3" fmla="*/ 45719 w 45719"/>
                    <a:gd name="connsiteY3" fmla="*/ 187469 h 187469"/>
                    <a:gd name="connsiteX4" fmla="*/ 0 w 45719"/>
                    <a:gd name="connsiteY4" fmla="*/ 187469 h 187469"/>
                    <a:gd name="connsiteX0" fmla="*/ 0 w 58419"/>
                    <a:gd name="connsiteY0" fmla="*/ 187469 h 187469"/>
                    <a:gd name="connsiteX1" fmla="*/ 11430 w 58419"/>
                    <a:gd name="connsiteY1" fmla="*/ 0 h 187469"/>
                    <a:gd name="connsiteX2" fmla="*/ 34289 w 58419"/>
                    <a:gd name="connsiteY2" fmla="*/ 0 h 187469"/>
                    <a:gd name="connsiteX3" fmla="*/ 58419 w 58419"/>
                    <a:gd name="connsiteY3" fmla="*/ 184294 h 187469"/>
                    <a:gd name="connsiteX4" fmla="*/ 0 w 58419"/>
                    <a:gd name="connsiteY4" fmla="*/ 187469 h 1874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8419" h="187469">
                      <a:moveTo>
                        <a:pt x="0" y="187469"/>
                      </a:moveTo>
                      <a:lnTo>
                        <a:pt x="11430" y="0"/>
                      </a:lnTo>
                      <a:lnTo>
                        <a:pt x="34289" y="0"/>
                      </a:lnTo>
                      <a:lnTo>
                        <a:pt x="58419" y="184294"/>
                      </a:lnTo>
                      <a:lnTo>
                        <a:pt x="0" y="187469"/>
                      </a:lnTo>
                      <a:close/>
                    </a:path>
                  </a:pathLst>
                </a:custGeom>
                <a:solidFill>
                  <a:srgbClr val="FFCC6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4" name="円/楕円 233"/>
              <p:cNvSpPr/>
              <p:nvPr/>
            </p:nvSpPr>
            <p:spPr>
              <a:xfrm>
                <a:off x="8987714" y="5365750"/>
                <a:ext cx="45719" cy="45719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円/楕円 170"/>
              <p:cNvSpPr/>
              <p:nvPr/>
            </p:nvSpPr>
            <p:spPr>
              <a:xfrm>
                <a:off x="9049231" y="5257169"/>
                <a:ext cx="45719" cy="45719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円/楕円 171"/>
              <p:cNvSpPr/>
              <p:nvPr/>
            </p:nvSpPr>
            <p:spPr>
              <a:xfrm>
                <a:off x="8992396" y="5174590"/>
                <a:ext cx="45719" cy="45719"/>
              </a:xfrm>
              <a:prstGeom prst="ellipse">
                <a:avLst/>
              </a:prstGeom>
              <a:solidFill>
                <a:srgbClr val="FFCC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9" name="フリーフォーム 168"/>
            <p:cNvSpPr/>
            <p:nvPr/>
          </p:nvSpPr>
          <p:spPr>
            <a:xfrm>
              <a:off x="8824427" y="4852895"/>
              <a:ext cx="502900" cy="297864"/>
            </a:xfrm>
            <a:custGeom>
              <a:avLst/>
              <a:gdLst>
                <a:gd name="connsiteX0" fmla="*/ 300811 w 502900"/>
                <a:gd name="connsiteY0" fmla="*/ 0 h 297864"/>
                <a:gd name="connsiteX1" fmla="*/ 354384 w 502900"/>
                <a:gd name="connsiteY1" fmla="*/ 17969 h 297864"/>
                <a:gd name="connsiteX2" fmla="*/ 357298 w 502900"/>
                <a:gd name="connsiteY2" fmla="*/ 23666 h 297864"/>
                <a:gd name="connsiteX3" fmla="*/ 364824 w 502900"/>
                <a:gd name="connsiteY3" fmla="*/ 19558 h 297864"/>
                <a:gd name="connsiteX4" fmla="*/ 394314 w 502900"/>
                <a:gd name="connsiteY4" fmla="*/ 14737 h 297864"/>
                <a:gd name="connsiteX5" fmla="*/ 470077 w 502900"/>
                <a:gd name="connsiteY5" fmla="*/ 76086 h 297864"/>
                <a:gd name="connsiteX6" fmla="*/ 460274 w 502900"/>
                <a:gd name="connsiteY6" fmla="*/ 95250 h 297864"/>
                <a:gd name="connsiteX7" fmla="*/ 480710 w 502900"/>
                <a:gd name="connsiteY7" fmla="*/ 106407 h 297864"/>
                <a:gd name="connsiteX8" fmla="*/ 502900 w 502900"/>
                <a:gd name="connsiteY8" fmla="*/ 149787 h 297864"/>
                <a:gd name="connsiteX9" fmla="*/ 427137 w 502900"/>
                <a:gd name="connsiteY9" fmla="*/ 211136 h 297864"/>
                <a:gd name="connsiteX10" fmla="*/ 397647 w 502900"/>
                <a:gd name="connsiteY10" fmla="*/ 206315 h 297864"/>
                <a:gd name="connsiteX11" fmla="*/ 396203 w 502900"/>
                <a:gd name="connsiteY11" fmla="*/ 205527 h 297864"/>
                <a:gd name="connsiteX12" fmla="*/ 394629 w 502900"/>
                <a:gd name="connsiteY12" fmla="*/ 206386 h 297864"/>
                <a:gd name="connsiteX13" fmla="*/ 365139 w 502900"/>
                <a:gd name="connsiteY13" fmla="*/ 211207 h 297864"/>
                <a:gd name="connsiteX14" fmla="*/ 311566 w 502900"/>
                <a:gd name="connsiteY14" fmla="*/ 193239 h 297864"/>
                <a:gd name="connsiteX15" fmla="*/ 309604 w 502900"/>
                <a:gd name="connsiteY15" fmla="*/ 189402 h 297864"/>
                <a:gd name="connsiteX16" fmla="*/ 302410 w 502900"/>
                <a:gd name="connsiteY16" fmla="*/ 193329 h 297864"/>
                <a:gd name="connsiteX17" fmla="*/ 272920 w 502900"/>
                <a:gd name="connsiteY17" fmla="*/ 198150 h 297864"/>
                <a:gd name="connsiteX18" fmla="*/ 243430 w 502900"/>
                <a:gd name="connsiteY18" fmla="*/ 193329 h 297864"/>
                <a:gd name="connsiteX19" fmla="*/ 223307 w 502900"/>
                <a:gd name="connsiteY19" fmla="*/ 182343 h 297864"/>
                <a:gd name="connsiteX20" fmla="*/ 218387 w 502900"/>
                <a:gd name="connsiteY20" fmla="*/ 191962 h 297864"/>
                <a:gd name="connsiteX21" fmla="*/ 164814 w 502900"/>
                <a:gd name="connsiteY21" fmla="*/ 209930 h 297864"/>
                <a:gd name="connsiteX22" fmla="*/ 156774 w 502900"/>
                <a:gd name="connsiteY22" fmla="*/ 208616 h 297864"/>
                <a:gd name="connsiteX23" fmla="*/ 156774 w 502900"/>
                <a:gd name="connsiteY23" fmla="*/ 228014 h 297864"/>
                <a:gd name="connsiteX24" fmla="*/ 116800 w 502900"/>
                <a:gd name="connsiteY24" fmla="*/ 297864 h 297864"/>
                <a:gd name="connsiteX25" fmla="*/ 76826 w 502900"/>
                <a:gd name="connsiteY25" fmla="*/ 228014 h 297864"/>
                <a:gd name="connsiteX26" fmla="*/ 81700 w 502900"/>
                <a:gd name="connsiteY26" fmla="*/ 207454 h 297864"/>
                <a:gd name="connsiteX27" fmla="*/ 75763 w 502900"/>
                <a:gd name="connsiteY27" fmla="*/ 208424 h 297864"/>
                <a:gd name="connsiteX28" fmla="*/ 0 w 502900"/>
                <a:gd name="connsiteY28" fmla="*/ 147075 h 297864"/>
                <a:gd name="connsiteX29" fmla="*/ 46273 w 502900"/>
                <a:gd name="connsiteY29" fmla="*/ 90547 h 297864"/>
                <a:gd name="connsiteX30" fmla="*/ 57681 w 502900"/>
                <a:gd name="connsiteY30" fmla="*/ 88682 h 297864"/>
                <a:gd name="connsiteX31" fmla="*/ 50885 w 502900"/>
                <a:gd name="connsiteY31" fmla="*/ 75397 h 297864"/>
                <a:gd name="connsiteX32" fmla="*/ 126648 w 502900"/>
                <a:gd name="connsiteY32" fmla="*/ 14048 h 297864"/>
                <a:gd name="connsiteX33" fmla="*/ 156138 w 502900"/>
                <a:gd name="connsiteY33" fmla="*/ 18869 h 297864"/>
                <a:gd name="connsiteX34" fmla="*/ 156601 w 502900"/>
                <a:gd name="connsiteY34" fmla="*/ 19122 h 297864"/>
                <a:gd name="connsiteX35" fmla="*/ 175612 w 502900"/>
                <a:gd name="connsiteY35" fmla="*/ 8743 h 297864"/>
                <a:gd name="connsiteX36" fmla="*/ 205102 w 502900"/>
                <a:gd name="connsiteY36" fmla="*/ 3922 h 297864"/>
                <a:gd name="connsiteX37" fmla="*/ 234592 w 502900"/>
                <a:gd name="connsiteY37" fmla="*/ 8743 h 297864"/>
                <a:gd name="connsiteX38" fmla="*/ 249365 w 502900"/>
                <a:gd name="connsiteY38" fmla="*/ 16808 h 297864"/>
                <a:gd name="connsiteX39" fmla="*/ 271321 w 502900"/>
                <a:gd name="connsiteY39" fmla="*/ 4821 h 297864"/>
                <a:gd name="connsiteX40" fmla="*/ 300811 w 502900"/>
                <a:gd name="connsiteY40" fmla="*/ 0 h 297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02900" h="297864">
                  <a:moveTo>
                    <a:pt x="300811" y="0"/>
                  </a:moveTo>
                  <a:cubicBezTo>
                    <a:pt x="321733" y="0"/>
                    <a:pt x="340673" y="6867"/>
                    <a:pt x="354384" y="17969"/>
                  </a:cubicBezTo>
                  <a:lnTo>
                    <a:pt x="357298" y="23666"/>
                  </a:lnTo>
                  <a:lnTo>
                    <a:pt x="364824" y="19558"/>
                  </a:lnTo>
                  <a:cubicBezTo>
                    <a:pt x="373888" y="16453"/>
                    <a:pt x="383853" y="14737"/>
                    <a:pt x="394314" y="14737"/>
                  </a:cubicBezTo>
                  <a:cubicBezTo>
                    <a:pt x="436157" y="14737"/>
                    <a:pt x="470077" y="42204"/>
                    <a:pt x="470077" y="76086"/>
                  </a:cubicBezTo>
                  <a:lnTo>
                    <a:pt x="460274" y="95250"/>
                  </a:lnTo>
                  <a:lnTo>
                    <a:pt x="480710" y="106407"/>
                  </a:lnTo>
                  <a:cubicBezTo>
                    <a:pt x="494420" y="117509"/>
                    <a:pt x="502900" y="132846"/>
                    <a:pt x="502900" y="149787"/>
                  </a:cubicBezTo>
                  <a:cubicBezTo>
                    <a:pt x="502900" y="183669"/>
                    <a:pt x="468980" y="211136"/>
                    <a:pt x="427137" y="211136"/>
                  </a:cubicBezTo>
                  <a:cubicBezTo>
                    <a:pt x="416676" y="211136"/>
                    <a:pt x="406711" y="209420"/>
                    <a:pt x="397647" y="206315"/>
                  </a:cubicBezTo>
                  <a:lnTo>
                    <a:pt x="396203" y="205527"/>
                  </a:lnTo>
                  <a:lnTo>
                    <a:pt x="394629" y="206386"/>
                  </a:lnTo>
                  <a:cubicBezTo>
                    <a:pt x="385565" y="209491"/>
                    <a:pt x="375600" y="211207"/>
                    <a:pt x="365139" y="211207"/>
                  </a:cubicBezTo>
                  <a:cubicBezTo>
                    <a:pt x="344218" y="211207"/>
                    <a:pt x="325277" y="204341"/>
                    <a:pt x="311566" y="193239"/>
                  </a:cubicBezTo>
                  <a:lnTo>
                    <a:pt x="309604" y="189402"/>
                  </a:lnTo>
                  <a:lnTo>
                    <a:pt x="302410" y="193329"/>
                  </a:lnTo>
                  <a:cubicBezTo>
                    <a:pt x="293346" y="196434"/>
                    <a:pt x="283381" y="198150"/>
                    <a:pt x="272920" y="198150"/>
                  </a:cubicBezTo>
                  <a:cubicBezTo>
                    <a:pt x="262459" y="198150"/>
                    <a:pt x="252494" y="196434"/>
                    <a:pt x="243430" y="193329"/>
                  </a:cubicBezTo>
                  <a:lnTo>
                    <a:pt x="223307" y="182343"/>
                  </a:lnTo>
                  <a:lnTo>
                    <a:pt x="218387" y="191962"/>
                  </a:lnTo>
                  <a:cubicBezTo>
                    <a:pt x="204676" y="203064"/>
                    <a:pt x="185736" y="209930"/>
                    <a:pt x="164814" y="209930"/>
                  </a:cubicBezTo>
                  <a:lnTo>
                    <a:pt x="156774" y="208616"/>
                  </a:lnTo>
                  <a:lnTo>
                    <a:pt x="156774" y="228014"/>
                  </a:lnTo>
                  <a:cubicBezTo>
                    <a:pt x="156774" y="266591"/>
                    <a:pt x="138877" y="297864"/>
                    <a:pt x="116800" y="297864"/>
                  </a:cubicBezTo>
                  <a:cubicBezTo>
                    <a:pt x="94723" y="297864"/>
                    <a:pt x="76826" y="266591"/>
                    <a:pt x="76826" y="228014"/>
                  </a:cubicBezTo>
                  <a:lnTo>
                    <a:pt x="81700" y="207454"/>
                  </a:lnTo>
                  <a:lnTo>
                    <a:pt x="75763" y="208424"/>
                  </a:lnTo>
                  <a:cubicBezTo>
                    <a:pt x="33920" y="208424"/>
                    <a:pt x="0" y="180957"/>
                    <a:pt x="0" y="147075"/>
                  </a:cubicBezTo>
                  <a:cubicBezTo>
                    <a:pt x="0" y="121664"/>
                    <a:pt x="19080" y="99861"/>
                    <a:pt x="46273" y="90547"/>
                  </a:cubicBezTo>
                  <a:lnTo>
                    <a:pt x="57681" y="88682"/>
                  </a:lnTo>
                  <a:lnTo>
                    <a:pt x="50885" y="75397"/>
                  </a:lnTo>
                  <a:cubicBezTo>
                    <a:pt x="50885" y="41515"/>
                    <a:pt x="84805" y="14048"/>
                    <a:pt x="126648" y="14048"/>
                  </a:cubicBezTo>
                  <a:cubicBezTo>
                    <a:pt x="137109" y="14048"/>
                    <a:pt x="147074" y="15764"/>
                    <a:pt x="156138" y="18869"/>
                  </a:cubicBezTo>
                  <a:lnTo>
                    <a:pt x="156601" y="19122"/>
                  </a:lnTo>
                  <a:lnTo>
                    <a:pt x="175612" y="8743"/>
                  </a:lnTo>
                  <a:cubicBezTo>
                    <a:pt x="184676" y="5638"/>
                    <a:pt x="194641" y="3922"/>
                    <a:pt x="205102" y="3922"/>
                  </a:cubicBezTo>
                  <a:cubicBezTo>
                    <a:pt x="215563" y="3922"/>
                    <a:pt x="225528" y="5638"/>
                    <a:pt x="234592" y="8743"/>
                  </a:cubicBezTo>
                  <a:lnTo>
                    <a:pt x="249365" y="16808"/>
                  </a:lnTo>
                  <a:lnTo>
                    <a:pt x="271321" y="4821"/>
                  </a:lnTo>
                  <a:cubicBezTo>
                    <a:pt x="280385" y="1716"/>
                    <a:pt x="290350" y="0"/>
                    <a:pt x="300811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グループ化 252"/>
          <p:cNvGrpSpPr/>
          <p:nvPr/>
        </p:nvGrpSpPr>
        <p:grpSpPr>
          <a:xfrm>
            <a:off x="8952845" y="3676788"/>
            <a:ext cx="360818" cy="1411523"/>
            <a:chOff x="7859851" y="4115769"/>
            <a:chExt cx="360818" cy="1411523"/>
          </a:xfrm>
        </p:grpSpPr>
        <p:grpSp>
          <p:nvGrpSpPr>
            <p:cNvPr id="240" name="グループ化 239"/>
            <p:cNvGrpSpPr/>
            <p:nvPr/>
          </p:nvGrpSpPr>
          <p:grpSpPr>
            <a:xfrm>
              <a:off x="7859851" y="4115769"/>
              <a:ext cx="360818" cy="1411523"/>
              <a:chOff x="8082808" y="4154074"/>
              <a:chExt cx="360818" cy="1411523"/>
            </a:xfrm>
          </p:grpSpPr>
          <p:sp>
            <p:nvSpPr>
              <p:cNvPr id="237" name="フリーフォーム 236"/>
              <p:cNvSpPr/>
              <p:nvPr/>
            </p:nvSpPr>
            <p:spPr>
              <a:xfrm>
                <a:off x="8082808" y="4296616"/>
                <a:ext cx="360818" cy="1268981"/>
              </a:xfrm>
              <a:custGeom>
                <a:avLst/>
                <a:gdLst>
                  <a:gd name="connsiteX0" fmla="*/ 102062 w 360818"/>
                  <a:gd name="connsiteY0" fmla="*/ 0 h 1268981"/>
                  <a:gd name="connsiteX1" fmla="*/ 246443 w 360818"/>
                  <a:gd name="connsiteY1" fmla="*/ 0 h 1268981"/>
                  <a:gd name="connsiteX2" fmla="*/ 246443 w 360818"/>
                  <a:gd name="connsiteY2" fmla="*/ 265907 h 1268981"/>
                  <a:gd name="connsiteX3" fmla="*/ 281458 w 360818"/>
                  <a:gd name="connsiteY3" fmla="*/ 290263 h 1268981"/>
                  <a:gd name="connsiteX4" fmla="*/ 346673 w 360818"/>
                  <a:gd name="connsiteY4" fmla="*/ 404855 h 1268981"/>
                  <a:gd name="connsiteX5" fmla="*/ 356405 w 360818"/>
                  <a:gd name="connsiteY5" fmla="*/ 450221 h 1268981"/>
                  <a:gd name="connsiteX6" fmla="*/ 360000 w 360818"/>
                  <a:gd name="connsiteY6" fmla="*/ 450221 h 1268981"/>
                  <a:gd name="connsiteX7" fmla="*/ 360000 w 360818"/>
                  <a:gd name="connsiteY7" fmla="*/ 494495 h 1268981"/>
                  <a:gd name="connsiteX8" fmla="*/ 360818 w 360818"/>
                  <a:gd name="connsiteY8" fmla="*/ 506236 h 1268981"/>
                  <a:gd name="connsiteX9" fmla="*/ 360000 w 360818"/>
                  <a:gd name="connsiteY9" fmla="*/ 517977 h 1268981"/>
                  <a:gd name="connsiteX10" fmla="*/ 360000 w 360818"/>
                  <a:gd name="connsiteY10" fmla="*/ 1268981 h 1268981"/>
                  <a:gd name="connsiteX11" fmla="*/ 0 w 360818"/>
                  <a:gd name="connsiteY11" fmla="*/ 1268981 h 1268981"/>
                  <a:gd name="connsiteX12" fmla="*/ 0 w 360818"/>
                  <a:gd name="connsiteY12" fmla="*/ 450221 h 1268981"/>
                  <a:gd name="connsiteX13" fmla="*/ 5231 w 360818"/>
                  <a:gd name="connsiteY13" fmla="*/ 450221 h 1268981"/>
                  <a:gd name="connsiteX14" fmla="*/ 14964 w 360818"/>
                  <a:gd name="connsiteY14" fmla="*/ 404855 h 1268981"/>
                  <a:gd name="connsiteX15" fmla="*/ 80178 w 360818"/>
                  <a:gd name="connsiteY15" fmla="*/ 290263 h 1268981"/>
                  <a:gd name="connsiteX16" fmla="*/ 102062 w 360818"/>
                  <a:gd name="connsiteY16" fmla="*/ 275041 h 1268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60818" h="1268981">
                    <a:moveTo>
                      <a:pt x="102062" y="0"/>
                    </a:moveTo>
                    <a:lnTo>
                      <a:pt x="246443" y="0"/>
                    </a:lnTo>
                    <a:lnTo>
                      <a:pt x="246443" y="265907"/>
                    </a:lnTo>
                    <a:lnTo>
                      <a:pt x="281458" y="290263"/>
                    </a:lnTo>
                    <a:cubicBezTo>
                      <a:pt x="310186" y="318346"/>
                      <a:pt x="333010" y="358115"/>
                      <a:pt x="346673" y="404855"/>
                    </a:cubicBezTo>
                    <a:lnTo>
                      <a:pt x="356405" y="450221"/>
                    </a:lnTo>
                    <a:lnTo>
                      <a:pt x="360000" y="450221"/>
                    </a:lnTo>
                    <a:lnTo>
                      <a:pt x="360000" y="494495"/>
                    </a:lnTo>
                    <a:lnTo>
                      <a:pt x="360818" y="506236"/>
                    </a:lnTo>
                    <a:lnTo>
                      <a:pt x="360000" y="517977"/>
                    </a:lnTo>
                    <a:lnTo>
                      <a:pt x="360000" y="1268981"/>
                    </a:lnTo>
                    <a:lnTo>
                      <a:pt x="0" y="1268981"/>
                    </a:lnTo>
                    <a:lnTo>
                      <a:pt x="0" y="450221"/>
                    </a:lnTo>
                    <a:lnTo>
                      <a:pt x="5231" y="450221"/>
                    </a:lnTo>
                    <a:lnTo>
                      <a:pt x="14964" y="404855"/>
                    </a:lnTo>
                    <a:cubicBezTo>
                      <a:pt x="28626" y="358115"/>
                      <a:pt x="51450" y="318346"/>
                      <a:pt x="80178" y="290263"/>
                    </a:cubicBezTo>
                    <a:lnTo>
                      <a:pt x="102062" y="275041"/>
                    </a:ln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8" name="正方形/長方形 237"/>
              <p:cNvSpPr/>
              <p:nvPr/>
            </p:nvSpPr>
            <p:spPr>
              <a:xfrm>
                <a:off x="8168004" y="4154074"/>
                <a:ext cx="177565" cy="197782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9" name="正方形/長方形 238"/>
              <p:cNvSpPr/>
              <p:nvPr/>
            </p:nvSpPr>
            <p:spPr>
              <a:xfrm>
                <a:off x="8134350" y="4885708"/>
                <a:ext cx="265114" cy="36449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46" name="直線コネクタ 245"/>
            <p:cNvCxnSpPr/>
            <p:nvPr/>
          </p:nvCxnSpPr>
          <p:spPr>
            <a:xfrm>
              <a:off x="7929172" y="4891075"/>
              <a:ext cx="231460" cy="0"/>
            </a:xfrm>
            <a:prstGeom prst="line">
              <a:avLst/>
            </a:prstGeom>
            <a:ln w="28575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コネクタ 172"/>
            <p:cNvCxnSpPr/>
            <p:nvPr/>
          </p:nvCxnSpPr>
          <p:spPr>
            <a:xfrm flipV="1">
              <a:off x="7932347" y="5180940"/>
              <a:ext cx="231460" cy="0"/>
            </a:xfrm>
            <a:prstGeom prst="line">
              <a:avLst/>
            </a:prstGeom>
            <a:ln w="28575" cmpd="thickThin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1" name="グループ化 250"/>
            <p:cNvGrpSpPr/>
            <p:nvPr/>
          </p:nvGrpSpPr>
          <p:grpSpPr>
            <a:xfrm>
              <a:off x="7962791" y="4935642"/>
              <a:ext cx="148571" cy="206459"/>
              <a:chOff x="7962791" y="4935642"/>
              <a:chExt cx="148571" cy="206459"/>
            </a:xfrm>
          </p:grpSpPr>
          <p:sp>
            <p:nvSpPr>
              <p:cNvPr id="247" name="円/楕円 246"/>
              <p:cNvSpPr/>
              <p:nvPr/>
            </p:nvSpPr>
            <p:spPr>
              <a:xfrm>
                <a:off x="7962791" y="5017468"/>
                <a:ext cx="36576" cy="3657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円/楕円 174"/>
              <p:cNvSpPr/>
              <p:nvPr/>
            </p:nvSpPr>
            <p:spPr>
              <a:xfrm>
                <a:off x="8041845" y="4983540"/>
                <a:ext cx="36576" cy="3657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円/楕円 178"/>
              <p:cNvSpPr/>
              <p:nvPr/>
            </p:nvSpPr>
            <p:spPr>
              <a:xfrm>
                <a:off x="8003702" y="5025271"/>
                <a:ext cx="36576" cy="3657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円/楕円 179"/>
              <p:cNvSpPr/>
              <p:nvPr/>
            </p:nvSpPr>
            <p:spPr>
              <a:xfrm>
                <a:off x="7968734" y="5061585"/>
                <a:ext cx="36576" cy="3657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円/楕円 180"/>
              <p:cNvSpPr/>
              <p:nvPr/>
            </p:nvSpPr>
            <p:spPr>
              <a:xfrm>
                <a:off x="8045261" y="5029715"/>
                <a:ext cx="36576" cy="3657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円/楕円 181"/>
              <p:cNvSpPr/>
              <p:nvPr/>
            </p:nvSpPr>
            <p:spPr>
              <a:xfrm>
                <a:off x="8014144" y="5068546"/>
                <a:ext cx="36576" cy="3657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円/楕円 182"/>
              <p:cNvSpPr/>
              <p:nvPr/>
            </p:nvSpPr>
            <p:spPr>
              <a:xfrm>
                <a:off x="7985173" y="5105525"/>
                <a:ext cx="36576" cy="3657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円/楕円 183"/>
              <p:cNvSpPr/>
              <p:nvPr/>
            </p:nvSpPr>
            <p:spPr>
              <a:xfrm>
                <a:off x="7994541" y="4976193"/>
                <a:ext cx="36576" cy="36576"/>
              </a:xfrm>
              <a:prstGeom prst="ellipse">
                <a:avLst/>
              </a:prstGeom>
              <a:solidFill>
                <a:srgbClr val="CC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涙形 249"/>
              <p:cNvSpPr/>
              <p:nvPr/>
            </p:nvSpPr>
            <p:spPr>
              <a:xfrm rot="600000" flipH="1" flipV="1">
                <a:off x="8055759" y="4935642"/>
                <a:ext cx="55603" cy="45720"/>
              </a:xfrm>
              <a:prstGeom prst="teardrop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7" name="平行四辺形 186"/>
            <p:cNvSpPr/>
            <p:nvPr/>
          </p:nvSpPr>
          <p:spPr>
            <a:xfrm rot="-720000" flipH="1">
              <a:off x="8104243" y="4602034"/>
              <a:ext cx="58381" cy="139669"/>
            </a:xfrm>
            <a:custGeom>
              <a:avLst/>
              <a:gdLst>
                <a:gd name="connsiteX0" fmla="*/ 0 w 73202"/>
                <a:gd name="connsiteY0" fmla="*/ 107424 h 107424"/>
                <a:gd name="connsiteX1" fmla="*/ 18301 w 73202"/>
                <a:gd name="connsiteY1" fmla="*/ 0 h 107424"/>
                <a:gd name="connsiteX2" fmla="*/ 73202 w 73202"/>
                <a:gd name="connsiteY2" fmla="*/ 0 h 107424"/>
                <a:gd name="connsiteX3" fmla="*/ 54902 w 73202"/>
                <a:gd name="connsiteY3" fmla="*/ 107424 h 107424"/>
                <a:gd name="connsiteX4" fmla="*/ 0 w 73202"/>
                <a:gd name="connsiteY4" fmla="*/ 107424 h 107424"/>
                <a:gd name="connsiteX0" fmla="*/ 0 w 73202"/>
                <a:gd name="connsiteY0" fmla="*/ 107424 h 107424"/>
                <a:gd name="connsiteX1" fmla="*/ 10591 w 73202"/>
                <a:gd name="connsiteY1" fmla="*/ 46109 h 107424"/>
                <a:gd name="connsiteX2" fmla="*/ 18301 w 73202"/>
                <a:gd name="connsiteY2" fmla="*/ 0 h 107424"/>
                <a:gd name="connsiteX3" fmla="*/ 73202 w 73202"/>
                <a:gd name="connsiteY3" fmla="*/ 0 h 107424"/>
                <a:gd name="connsiteX4" fmla="*/ 54902 w 73202"/>
                <a:gd name="connsiteY4" fmla="*/ 107424 h 107424"/>
                <a:gd name="connsiteX5" fmla="*/ 0 w 73202"/>
                <a:gd name="connsiteY5" fmla="*/ 107424 h 107424"/>
                <a:gd name="connsiteX0" fmla="*/ 0 w 73202"/>
                <a:gd name="connsiteY0" fmla="*/ 107424 h 107424"/>
                <a:gd name="connsiteX1" fmla="*/ 238 w 73202"/>
                <a:gd name="connsiteY1" fmla="*/ 48310 h 107424"/>
                <a:gd name="connsiteX2" fmla="*/ 18301 w 73202"/>
                <a:gd name="connsiteY2" fmla="*/ 0 h 107424"/>
                <a:gd name="connsiteX3" fmla="*/ 73202 w 73202"/>
                <a:gd name="connsiteY3" fmla="*/ 0 h 107424"/>
                <a:gd name="connsiteX4" fmla="*/ 54902 w 73202"/>
                <a:gd name="connsiteY4" fmla="*/ 107424 h 107424"/>
                <a:gd name="connsiteX5" fmla="*/ 0 w 73202"/>
                <a:gd name="connsiteY5" fmla="*/ 107424 h 107424"/>
                <a:gd name="connsiteX0" fmla="*/ 0 w 73202"/>
                <a:gd name="connsiteY0" fmla="*/ 107424 h 107424"/>
                <a:gd name="connsiteX1" fmla="*/ 238 w 73202"/>
                <a:gd name="connsiteY1" fmla="*/ 48310 h 107424"/>
                <a:gd name="connsiteX2" fmla="*/ 18301 w 73202"/>
                <a:gd name="connsiteY2" fmla="*/ 0 h 107424"/>
                <a:gd name="connsiteX3" fmla="*/ 73202 w 73202"/>
                <a:gd name="connsiteY3" fmla="*/ 0 h 107424"/>
                <a:gd name="connsiteX4" fmla="*/ 63801 w 73202"/>
                <a:gd name="connsiteY4" fmla="*/ 52110 h 107424"/>
                <a:gd name="connsiteX5" fmla="*/ 54902 w 73202"/>
                <a:gd name="connsiteY5" fmla="*/ 107424 h 107424"/>
                <a:gd name="connsiteX6" fmla="*/ 0 w 73202"/>
                <a:gd name="connsiteY6" fmla="*/ 107424 h 107424"/>
                <a:gd name="connsiteX0" fmla="*/ 0 w 73202"/>
                <a:gd name="connsiteY0" fmla="*/ 107424 h 107424"/>
                <a:gd name="connsiteX1" fmla="*/ 238 w 73202"/>
                <a:gd name="connsiteY1" fmla="*/ 48310 h 107424"/>
                <a:gd name="connsiteX2" fmla="*/ 18301 w 73202"/>
                <a:gd name="connsiteY2" fmla="*/ 0 h 107424"/>
                <a:gd name="connsiteX3" fmla="*/ 73202 w 73202"/>
                <a:gd name="connsiteY3" fmla="*/ 0 h 107424"/>
                <a:gd name="connsiteX4" fmla="*/ 53449 w 73202"/>
                <a:gd name="connsiteY4" fmla="*/ 54310 h 107424"/>
                <a:gd name="connsiteX5" fmla="*/ 54902 w 73202"/>
                <a:gd name="connsiteY5" fmla="*/ 107424 h 107424"/>
                <a:gd name="connsiteX6" fmla="*/ 0 w 73202"/>
                <a:gd name="connsiteY6" fmla="*/ 107424 h 107424"/>
                <a:gd name="connsiteX0" fmla="*/ 4894 w 78096"/>
                <a:gd name="connsiteY0" fmla="*/ 107424 h 107424"/>
                <a:gd name="connsiteX1" fmla="*/ 2702 w 78096"/>
                <a:gd name="connsiteY1" fmla="*/ 87777 h 107424"/>
                <a:gd name="connsiteX2" fmla="*/ 5132 w 78096"/>
                <a:gd name="connsiteY2" fmla="*/ 48310 h 107424"/>
                <a:gd name="connsiteX3" fmla="*/ 23195 w 78096"/>
                <a:gd name="connsiteY3" fmla="*/ 0 h 107424"/>
                <a:gd name="connsiteX4" fmla="*/ 78096 w 78096"/>
                <a:gd name="connsiteY4" fmla="*/ 0 h 107424"/>
                <a:gd name="connsiteX5" fmla="*/ 58343 w 78096"/>
                <a:gd name="connsiteY5" fmla="*/ 54310 h 107424"/>
                <a:gd name="connsiteX6" fmla="*/ 59796 w 78096"/>
                <a:gd name="connsiteY6" fmla="*/ 107424 h 107424"/>
                <a:gd name="connsiteX7" fmla="*/ 4894 w 78096"/>
                <a:gd name="connsiteY7" fmla="*/ 107424 h 107424"/>
                <a:gd name="connsiteX0" fmla="*/ 13491 w 75509"/>
                <a:gd name="connsiteY0" fmla="*/ 139669 h 139669"/>
                <a:gd name="connsiteX1" fmla="*/ 115 w 75509"/>
                <a:gd name="connsiteY1" fmla="*/ 87777 h 139669"/>
                <a:gd name="connsiteX2" fmla="*/ 2545 w 75509"/>
                <a:gd name="connsiteY2" fmla="*/ 48310 h 139669"/>
                <a:gd name="connsiteX3" fmla="*/ 20608 w 75509"/>
                <a:gd name="connsiteY3" fmla="*/ 0 h 139669"/>
                <a:gd name="connsiteX4" fmla="*/ 75509 w 75509"/>
                <a:gd name="connsiteY4" fmla="*/ 0 h 139669"/>
                <a:gd name="connsiteX5" fmla="*/ 55756 w 75509"/>
                <a:gd name="connsiteY5" fmla="*/ 54310 h 139669"/>
                <a:gd name="connsiteX6" fmla="*/ 57209 w 75509"/>
                <a:gd name="connsiteY6" fmla="*/ 107424 h 139669"/>
                <a:gd name="connsiteX7" fmla="*/ 13491 w 75509"/>
                <a:gd name="connsiteY7" fmla="*/ 139669 h 139669"/>
                <a:gd name="connsiteX0" fmla="*/ 13491 w 75509"/>
                <a:gd name="connsiteY0" fmla="*/ 139669 h 139669"/>
                <a:gd name="connsiteX1" fmla="*/ 115 w 75509"/>
                <a:gd name="connsiteY1" fmla="*/ 87777 h 139669"/>
                <a:gd name="connsiteX2" fmla="*/ 2545 w 75509"/>
                <a:gd name="connsiteY2" fmla="*/ 48310 h 139669"/>
                <a:gd name="connsiteX3" fmla="*/ 20608 w 75509"/>
                <a:gd name="connsiteY3" fmla="*/ 0 h 139669"/>
                <a:gd name="connsiteX4" fmla="*/ 75509 w 75509"/>
                <a:gd name="connsiteY4" fmla="*/ 0 h 139669"/>
                <a:gd name="connsiteX5" fmla="*/ 55756 w 75509"/>
                <a:gd name="connsiteY5" fmla="*/ 54310 h 139669"/>
                <a:gd name="connsiteX6" fmla="*/ 58789 w 75509"/>
                <a:gd name="connsiteY6" fmla="*/ 135220 h 139669"/>
                <a:gd name="connsiteX7" fmla="*/ 13491 w 75509"/>
                <a:gd name="connsiteY7" fmla="*/ 139669 h 139669"/>
                <a:gd name="connsiteX0" fmla="*/ 13491 w 75509"/>
                <a:gd name="connsiteY0" fmla="*/ 139669 h 139669"/>
                <a:gd name="connsiteX1" fmla="*/ 115 w 75509"/>
                <a:gd name="connsiteY1" fmla="*/ 87777 h 139669"/>
                <a:gd name="connsiteX2" fmla="*/ 2545 w 75509"/>
                <a:gd name="connsiteY2" fmla="*/ 48310 h 139669"/>
                <a:gd name="connsiteX3" fmla="*/ 20608 w 75509"/>
                <a:gd name="connsiteY3" fmla="*/ 0 h 139669"/>
                <a:gd name="connsiteX4" fmla="*/ 75509 w 75509"/>
                <a:gd name="connsiteY4" fmla="*/ 0 h 139669"/>
                <a:gd name="connsiteX5" fmla="*/ 55756 w 75509"/>
                <a:gd name="connsiteY5" fmla="*/ 54310 h 139669"/>
                <a:gd name="connsiteX6" fmla="*/ 53766 w 75509"/>
                <a:gd name="connsiteY6" fmla="*/ 95850 h 139669"/>
                <a:gd name="connsiteX7" fmla="*/ 58789 w 75509"/>
                <a:gd name="connsiteY7" fmla="*/ 135220 h 139669"/>
                <a:gd name="connsiteX8" fmla="*/ 13491 w 75509"/>
                <a:gd name="connsiteY8" fmla="*/ 139669 h 139669"/>
                <a:gd name="connsiteX0" fmla="*/ 13491 w 75509"/>
                <a:gd name="connsiteY0" fmla="*/ 139669 h 139669"/>
                <a:gd name="connsiteX1" fmla="*/ 115 w 75509"/>
                <a:gd name="connsiteY1" fmla="*/ 87777 h 139669"/>
                <a:gd name="connsiteX2" fmla="*/ 2545 w 75509"/>
                <a:gd name="connsiteY2" fmla="*/ 48310 h 139669"/>
                <a:gd name="connsiteX3" fmla="*/ 20608 w 75509"/>
                <a:gd name="connsiteY3" fmla="*/ 0 h 139669"/>
                <a:gd name="connsiteX4" fmla="*/ 75509 w 75509"/>
                <a:gd name="connsiteY4" fmla="*/ 0 h 139669"/>
                <a:gd name="connsiteX5" fmla="*/ 61708 w 75509"/>
                <a:gd name="connsiteY5" fmla="*/ 31407 h 139669"/>
                <a:gd name="connsiteX6" fmla="*/ 55756 w 75509"/>
                <a:gd name="connsiteY6" fmla="*/ 54310 h 139669"/>
                <a:gd name="connsiteX7" fmla="*/ 53766 w 75509"/>
                <a:gd name="connsiteY7" fmla="*/ 95850 h 139669"/>
                <a:gd name="connsiteX8" fmla="*/ 58789 w 75509"/>
                <a:gd name="connsiteY8" fmla="*/ 135220 h 139669"/>
                <a:gd name="connsiteX9" fmla="*/ 13491 w 75509"/>
                <a:gd name="connsiteY9" fmla="*/ 139669 h 139669"/>
                <a:gd name="connsiteX0" fmla="*/ 13491 w 72377"/>
                <a:gd name="connsiteY0" fmla="*/ 139669 h 139669"/>
                <a:gd name="connsiteX1" fmla="*/ 115 w 72377"/>
                <a:gd name="connsiteY1" fmla="*/ 87777 h 139669"/>
                <a:gd name="connsiteX2" fmla="*/ 2545 w 72377"/>
                <a:gd name="connsiteY2" fmla="*/ 48310 h 139669"/>
                <a:gd name="connsiteX3" fmla="*/ 20608 w 72377"/>
                <a:gd name="connsiteY3" fmla="*/ 0 h 139669"/>
                <a:gd name="connsiteX4" fmla="*/ 72377 w 72377"/>
                <a:gd name="connsiteY4" fmla="*/ 2215 h 139669"/>
                <a:gd name="connsiteX5" fmla="*/ 61708 w 72377"/>
                <a:gd name="connsiteY5" fmla="*/ 31407 h 139669"/>
                <a:gd name="connsiteX6" fmla="*/ 55756 w 72377"/>
                <a:gd name="connsiteY6" fmla="*/ 54310 h 139669"/>
                <a:gd name="connsiteX7" fmla="*/ 53766 w 72377"/>
                <a:gd name="connsiteY7" fmla="*/ 95850 h 139669"/>
                <a:gd name="connsiteX8" fmla="*/ 58789 w 72377"/>
                <a:gd name="connsiteY8" fmla="*/ 135220 h 139669"/>
                <a:gd name="connsiteX9" fmla="*/ 13491 w 72377"/>
                <a:gd name="connsiteY9" fmla="*/ 139669 h 139669"/>
                <a:gd name="connsiteX0" fmla="*/ 13491 w 71742"/>
                <a:gd name="connsiteY0" fmla="*/ 139669 h 139669"/>
                <a:gd name="connsiteX1" fmla="*/ 115 w 71742"/>
                <a:gd name="connsiteY1" fmla="*/ 87777 h 139669"/>
                <a:gd name="connsiteX2" fmla="*/ 2545 w 71742"/>
                <a:gd name="connsiteY2" fmla="*/ 48310 h 139669"/>
                <a:gd name="connsiteX3" fmla="*/ 20608 w 71742"/>
                <a:gd name="connsiteY3" fmla="*/ 0 h 139669"/>
                <a:gd name="connsiteX4" fmla="*/ 71742 w 71742"/>
                <a:gd name="connsiteY4" fmla="*/ 7203 h 139669"/>
                <a:gd name="connsiteX5" fmla="*/ 61708 w 71742"/>
                <a:gd name="connsiteY5" fmla="*/ 31407 h 139669"/>
                <a:gd name="connsiteX6" fmla="*/ 55756 w 71742"/>
                <a:gd name="connsiteY6" fmla="*/ 54310 h 139669"/>
                <a:gd name="connsiteX7" fmla="*/ 53766 w 71742"/>
                <a:gd name="connsiteY7" fmla="*/ 95850 h 139669"/>
                <a:gd name="connsiteX8" fmla="*/ 58789 w 71742"/>
                <a:gd name="connsiteY8" fmla="*/ 135220 h 139669"/>
                <a:gd name="connsiteX9" fmla="*/ 13491 w 71742"/>
                <a:gd name="connsiteY9" fmla="*/ 139669 h 139669"/>
                <a:gd name="connsiteX0" fmla="*/ 13491 w 65853"/>
                <a:gd name="connsiteY0" fmla="*/ 139669 h 139669"/>
                <a:gd name="connsiteX1" fmla="*/ 115 w 65853"/>
                <a:gd name="connsiteY1" fmla="*/ 87777 h 139669"/>
                <a:gd name="connsiteX2" fmla="*/ 2545 w 65853"/>
                <a:gd name="connsiteY2" fmla="*/ 48310 h 139669"/>
                <a:gd name="connsiteX3" fmla="*/ 20608 w 65853"/>
                <a:gd name="connsiteY3" fmla="*/ 0 h 139669"/>
                <a:gd name="connsiteX4" fmla="*/ 65853 w 65853"/>
                <a:gd name="connsiteY4" fmla="*/ 13182 h 139669"/>
                <a:gd name="connsiteX5" fmla="*/ 61708 w 65853"/>
                <a:gd name="connsiteY5" fmla="*/ 31407 h 139669"/>
                <a:gd name="connsiteX6" fmla="*/ 55756 w 65853"/>
                <a:gd name="connsiteY6" fmla="*/ 54310 h 139669"/>
                <a:gd name="connsiteX7" fmla="*/ 53766 w 65853"/>
                <a:gd name="connsiteY7" fmla="*/ 95850 h 139669"/>
                <a:gd name="connsiteX8" fmla="*/ 58789 w 65853"/>
                <a:gd name="connsiteY8" fmla="*/ 135220 h 139669"/>
                <a:gd name="connsiteX9" fmla="*/ 13491 w 65853"/>
                <a:gd name="connsiteY9" fmla="*/ 139669 h 13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5853" h="139669">
                  <a:moveTo>
                    <a:pt x="13491" y="139669"/>
                  </a:moveTo>
                  <a:cubicBezTo>
                    <a:pt x="3975" y="136395"/>
                    <a:pt x="75" y="97629"/>
                    <a:pt x="115" y="87777"/>
                  </a:cubicBezTo>
                  <a:cubicBezTo>
                    <a:pt x="155" y="77925"/>
                    <a:pt x="-871" y="62940"/>
                    <a:pt x="2545" y="48310"/>
                  </a:cubicBezTo>
                  <a:lnTo>
                    <a:pt x="20608" y="0"/>
                  </a:lnTo>
                  <a:lnTo>
                    <a:pt x="65853" y="13182"/>
                  </a:lnTo>
                  <a:lnTo>
                    <a:pt x="61708" y="31407"/>
                  </a:lnTo>
                  <a:lnTo>
                    <a:pt x="55756" y="54310"/>
                  </a:lnTo>
                  <a:cubicBezTo>
                    <a:pt x="52132" y="70285"/>
                    <a:pt x="53261" y="82365"/>
                    <a:pt x="53766" y="95850"/>
                  </a:cubicBezTo>
                  <a:cubicBezTo>
                    <a:pt x="54272" y="109335"/>
                    <a:pt x="65501" y="127917"/>
                    <a:pt x="58789" y="135220"/>
                  </a:cubicBezTo>
                  <a:lnTo>
                    <a:pt x="13491" y="139669"/>
                  </a:lnTo>
                  <a:close/>
                </a:path>
              </a:pathLst>
            </a:custGeom>
            <a:solidFill>
              <a:srgbClr val="B80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グループ化 253"/>
          <p:cNvGrpSpPr/>
          <p:nvPr/>
        </p:nvGrpSpPr>
        <p:grpSpPr>
          <a:xfrm>
            <a:off x="8488191" y="4176289"/>
            <a:ext cx="323850" cy="910487"/>
            <a:chOff x="8405814" y="4626110"/>
            <a:chExt cx="323850" cy="910487"/>
          </a:xfrm>
        </p:grpSpPr>
        <p:grpSp>
          <p:nvGrpSpPr>
            <p:cNvPr id="249" name="グループ化 248"/>
            <p:cNvGrpSpPr/>
            <p:nvPr/>
          </p:nvGrpSpPr>
          <p:grpSpPr>
            <a:xfrm>
              <a:off x="8405814" y="4626110"/>
              <a:ext cx="323850" cy="910487"/>
              <a:chOff x="8522066" y="4615800"/>
              <a:chExt cx="323850" cy="910487"/>
            </a:xfrm>
          </p:grpSpPr>
          <p:sp>
            <p:nvSpPr>
              <p:cNvPr id="243" name="フリーフォーム 242"/>
              <p:cNvSpPr/>
              <p:nvPr/>
            </p:nvSpPr>
            <p:spPr>
              <a:xfrm flipV="1">
                <a:off x="8522066" y="4615800"/>
                <a:ext cx="323850" cy="415838"/>
              </a:xfrm>
              <a:custGeom>
                <a:avLst/>
                <a:gdLst>
                  <a:gd name="connsiteX0" fmla="*/ 161925 w 323850"/>
                  <a:gd name="connsiteY0" fmla="*/ 0 h 415838"/>
                  <a:gd name="connsiteX1" fmla="*/ 323850 w 323850"/>
                  <a:gd name="connsiteY1" fmla="*/ 404904 h 415838"/>
                  <a:gd name="connsiteX2" fmla="*/ 322967 w 323850"/>
                  <a:gd name="connsiteY2" fmla="*/ 415838 h 415838"/>
                  <a:gd name="connsiteX3" fmla="*/ 883 w 323850"/>
                  <a:gd name="connsiteY3" fmla="*/ 415838 h 415838"/>
                  <a:gd name="connsiteX4" fmla="*/ 0 w 323850"/>
                  <a:gd name="connsiteY4" fmla="*/ 404904 h 415838"/>
                  <a:gd name="connsiteX5" fmla="*/ 161925 w 323850"/>
                  <a:gd name="connsiteY5" fmla="*/ 0 h 415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3850" h="415838">
                    <a:moveTo>
                      <a:pt x="161925" y="0"/>
                    </a:moveTo>
                    <a:cubicBezTo>
                      <a:pt x="251354" y="0"/>
                      <a:pt x="323850" y="181282"/>
                      <a:pt x="323850" y="404904"/>
                    </a:cubicBezTo>
                    <a:lnTo>
                      <a:pt x="322967" y="415838"/>
                    </a:lnTo>
                    <a:lnTo>
                      <a:pt x="883" y="415838"/>
                    </a:lnTo>
                    <a:lnTo>
                      <a:pt x="0" y="404904"/>
                    </a:lnTo>
                    <a:cubicBezTo>
                      <a:pt x="0" y="181282"/>
                      <a:pt x="72496" y="0"/>
                      <a:pt x="161925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4" name="フリーフォーム 243"/>
              <p:cNvSpPr/>
              <p:nvPr/>
            </p:nvSpPr>
            <p:spPr>
              <a:xfrm flipV="1">
                <a:off x="8575890" y="4750292"/>
                <a:ext cx="216202" cy="229851"/>
              </a:xfrm>
              <a:custGeom>
                <a:avLst/>
                <a:gdLst>
                  <a:gd name="connsiteX0" fmla="*/ 161925 w 323850"/>
                  <a:gd name="connsiteY0" fmla="*/ 0 h 415838"/>
                  <a:gd name="connsiteX1" fmla="*/ 323850 w 323850"/>
                  <a:gd name="connsiteY1" fmla="*/ 404904 h 415838"/>
                  <a:gd name="connsiteX2" fmla="*/ 322967 w 323850"/>
                  <a:gd name="connsiteY2" fmla="*/ 415838 h 415838"/>
                  <a:gd name="connsiteX3" fmla="*/ 883 w 323850"/>
                  <a:gd name="connsiteY3" fmla="*/ 415838 h 415838"/>
                  <a:gd name="connsiteX4" fmla="*/ 0 w 323850"/>
                  <a:gd name="connsiteY4" fmla="*/ 404904 h 415838"/>
                  <a:gd name="connsiteX5" fmla="*/ 161925 w 323850"/>
                  <a:gd name="connsiteY5" fmla="*/ 0 h 415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3850" h="415838">
                    <a:moveTo>
                      <a:pt x="161925" y="0"/>
                    </a:moveTo>
                    <a:cubicBezTo>
                      <a:pt x="251354" y="0"/>
                      <a:pt x="323850" y="181282"/>
                      <a:pt x="323850" y="404904"/>
                    </a:cubicBezTo>
                    <a:lnTo>
                      <a:pt x="322967" y="415838"/>
                    </a:lnTo>
                    <a:lnTo>
                      <a:pt x="883" y="415838"/>
                    </a:lnTo>
                    <a:lnTo>
                      <a:pt x="0" y="404904"/>
                    </a:lnTo>
                    <a:cubicBezTo>
                      <a:pt x="0" y="181282"/>
                      <a:pt x="72496" y="0"/>
                      <a:pt x="161925" y="0"/>
                    </a:cubicBezTo>
                    <a:close/>
                  </a:path>
                </a:pathLst>
              </a:custGeom>
              <a:solidFill>
                <a:srgbClr val="8000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5" name="正方形/長方形 244"/>
              <p:cNvSpPr/>
              <p:nvPr/>
            </p:nvSpPr>
            <p:spPr>
              <a:xfrm>
                <a:off x="8655050" y="5000751"/>
                <a:ext cx="47991" cy="5049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8" name="フリーフォーム 247"/>
              <p:cNvSpPr/>
              <p:nvPr/>
            </p:nvSpPr>
            <p:spPr>
              <a:xfrm>
                <a:off x="8575890" y="5492048"/>
                <a:ext cx="216202" cy="34239"/>
              </a:xfrm>
              <a:custGeom>
                <a:avLst/>
                <a:gdLst>
                  <a:gd name="connsiteX0" fmla="*/ 11085 w 216202"/>
                  <a:gd name="connsiteY0" fmla="*/ 0 h 34239"/>
                  <a:gd name="connsiteX1" fmla="*/ 205117 w 216202"/>
                  <a:gd name="connsiteY1" fmla="*/ 0 h 34239"/>
                  <a:gd name="connsiteX2" fmla="*/ 216202 w 216202"/>
                  <a:gd name="connsiteY2" fmla="*/ 11085 h 34239"/>
                  <a:gd name="connsiteX3" fmla="*/ 216202 w 216202"/>
                  <a:gd name="connsiteY3" fmla="*/ 34239 h 34239"/>
                  <a:gd name="connsiteX4" fmla="*/ 0 w 216202"/>
                  <a:gd name="connsiteY4" fmla="*/ 34239 h 34239"/>
                  <a:gd name="connsiteX5" fmla="*/ 0 w 216202"/>
                  <a:gd name="connsiteY5" fmla="*/ 11085 h 34239"/>
                  <a:gd name="connsiteX6" fmla="*/ 11085 w 216202"/>
                  <a:gd name="connsiteY6" fmla="*/ 0 h 34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6202" h="34239">
                    <a:moveTo>
                      <a:pt x="11085" y="0"/>
                    </a:moveTo>
                    <a:lnTo>
                      <a:pt x="205117" y="0"/>
                    </a:lnTo>
                    <a:cubicBezTo>
                      <a:pt x="211239" y="0"/>
                      <a:pt x="216202" y="4963"/>
                      <a:pt x="216202" y="11085"/>
                    </a:cubicBezTo>
                    <a:lnTo>
                      <a:pt x="216202" y="34239"/>
                    </a:lnTo>
                    <a:lnTo>
                      <a:pt x="0" y="34239"/>
                    </a:lnTo>
                    <a:lnTo>
                      <a:pt x="0" y="11085"/>
                    </a:lnTo>
                    <a:cubicBezTo>
                      <a:pt x="0" y="4963"/>
                      <a:pt x="4963" y="0"/>
                      <a:pt x="11085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8" name="台形 231"/>
            <p:cNvSpPr/>
            <p:nvPr/>
          </p:nvSpPr>
          <p:spPr>
            <a:xfrm flipV="1">
              <a:off x="8611349" y="4778713"/>
              <a:ext cx="45719" cy="84052"/>
            </a:xfrm>
            <a:custGeom>
              <a:avLst/>
              <a:gdLst>
                <a:gd name="connsiteX0" fmla="*/ 0 w 45719"/>
                <a:gd name="connsiteY0" fmla="*/ 187469 h 187469"/>
                <a:gd name="connsiteX1" fmla="*/ 11430 w 45719"/>
                <a:gd name="connsiteY1" fmla="*/ 0 h 187469"/>
                <a:gd name="connsiteX2" fmla="*/ 34289 w 45719"/>
                <a:gd name="connsiteY2" fmla="*/ 0 h 187469"/>
                <a:gd name="connsiteX3" fmla="*/ 45719 w 45719"/>
                <a:gd name="connsiteY3" fmla="*/ 187469 h 187469"/>
                <a:gd name="connsiteX4" fmla="*/ 0 w 45719"/>
                <a:gd name="connsiteY4" fmla="*/ 187469 h 187469"/>
                <a:gd name="connsiteX0" fmla="*/ 0 w 58419"/>
                <a:gd name="connsiteY0" fmla="*/ 187469 h 187469"/>
                <a:gd name="connsiteX1" fmla="*/ 11430 w 58419"/>
                <a:gd name="connsiteY1" fmla="*/ 0 h 187469"/>
                <a:gd name="connsiteX2" fmla="*/ 34289 w 58419"/>
                <a:gd name="connsiteY2" fmla="*/ 0 h 187469"/>
                <a:gd name="connsiteX3" fmla="*/ 58419 w 58419"/>
                <a:gd name="connsiteY3" fmla="*/ 184294 h 187469"/>
                <a:gd name="connsiteX4" fmla="*/ 0 w 58419"/>
                <a:gd name="connsiteY4" fmla="*/ 187469 h 187469"/>
                <a:gd name="connsiteX0" fmla="*/ 0 w 58419"/>
                <a:gd name="connsiteY0" fmla="*/ 187469 h 187469"/>
                <a:gd name="connsiteX1" fmla="*/ 11430 w 58419"/>
                <a:gd name="connsiteY1" fmla="*/ 0 h 187469"/>
                <a:gd name="connsiteX2" fmla="*/ 34289 w 58419"/>
                <a:gd name="connsiteY2" fmla="*/ 0 h 187469"/>
                <a:gd name="connsiteX3" fmla="*/ 47727 w 58419"/>
                <a:gd name="connsiteY3" fmla="*/ 96163 h 187469"/>
                <a:gd name="connsiteX4" fmla="*/ 58419 w 58419"/>
                <a:gd name="connsiteY4" fmla="*/ 184294 h 187469"/>
                <a:gd name="connsiteX5" fmla="*/ 0 w 58419"/>
                <a:gd name="connsiteY5" fmla="*/ 187469 h 187469"/>
                <a:gd name="connsiteX0" fmla="*/ 0 w 58419"/>
                <a:gd name="connsiteY0" fmla="*/ 187469 h 187469"/>
                <a:gd name="connsiteX1" fmla="*/ 11430 w 58419"/>
                <a:gd name="connsiteY1" fmla="*/ 0 h 187469"/>
                <a:gd name="connsiteX2" fmla="*/ 34289 w 58419"/>
                <a:gd name="connsiteY2" fmla="*/ 0 h 187469"/>
                <a:gd name="connsiteX3" fmla="*/ 51783 w 58419"/>
                <a:gd name="connsiteY3" fmla="*/ 96163 h 187469"/>
                <a:gd name="connsiteX4" fmla="*/ 58419 w 58419"/>
                <a:gd name="connsiteY4" fmla="*/ 184294 h 187469"/>
                <a:gd name="connsiteX5" fmla="*/ 0 w 58419"/>
                <a:gd name="connsiteY5" fmla="*/ 187469 h 18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419" h="187469">
                  <a:moveTo>
                    <a:pt x="0" y="187469"/>
                  </a:moveTo>
                  <a:lnTo>
                    <a:pt x="11430" y="0"/>
                  </a:lnTo>
                  <a:lnTo>
                    <a:pt x="34289" y="0"/>
                  </a:lnTo>
                  <a:lnTo>
                    <a:pt x="51783" y="96163"/>
                  </a:lnTo>
                  <a:lnTo>
                    <a:pt x="58419" y="184294"/>
                  </a:lnTo>
                  <a:lnTo>
                    <a:pt x="0" y="187469"/>
                  </a:lnTo>
                  <a:close/>
                </a:path>
              </a:pathLst>
            </a:custGeom>
            <a:solidFill>
              <a:srgbClr val="B80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6553920" y="5270826"/>
            <a:ext cx="220707" cy="697426"/>
            <a:chOff x="5800932" y="5396165"/>
            <a:chExt cx="220707" cy="697426"/>
          </a:xfrm>
        </p:grpSpPr>
        <p:grpSp>
          <p:nvGrpSpPr>
            <p:cNvPr id="49" name="グループ化 48"/>
            <p:cNvGrpSpPr/>
            <p:nvPr/>
          </p:nvGrpSpPr>
          <p:grpSpPr>
            <a:xfrm>
              <a:off x="5800932" y="5396165"/>
              <a:ext cx="220707" cy="697426"/>
              <a:chOff x="7337747" y="5380569"/>
              <a:chExt cx="220707" cy="697426"/>
            </a:xfrm>
          </p:grpSpPr>
          <p:sp>
            <p:nvSpPr>
              <p:cNvPr id="265" name="フリーフォーム 264"/>
              <p:cNvSpPr/>
              <p:nvPr/>
            </p:nvSpPr>
            <p:spPr>
              <a:xfrm>
                <a:off x="7337747" y="5398289"/>
                <a:ext cx="220707" cy="679706"/>
              </a:xfrm>
              <a:custGeom>
                <a:avLst/>
                <a:gdLst>
                  <a:gd name="connsiteX0" fmla="*/ 102062 w 360818"/>
                  <a:gd name="connsiteY0" fmla="*/ 0 h 679706"/>
                  <a:gd name="connsiteX1" fmla="*/ 246443 w 360818"/>
                  <a:gd name="connsiteY1" fmla="*/ 0 h 679706"/>
                  <a:gd name="connsiteX2" fmla="*/ 246443 w 360818"/>
                  <a:gd name="connsiteY2" fmla="*/ 80688 h 679706"/>
                  <a:gd name="connsiteX3" fmla="*/ 281458 w 360818"/>
                  <a:gd name="connsiteY3" fmla="*/ 95233 h 679706"/>
                  <a:gd name="connsiteX4" fmla="*/ 346673 w 360818"/>
                  <a:gd name="connsiteY4" fmla="*/ 163665 h 679706"/>
                  <a:gd name="connsiteX5" fmla="*/ 356405 w 360818"/>
                  <a:gd name="connsiteY5" fmla="*/ 190757 h 679706"/>
                  <a:gd name="connsiteX6" fmla="*/ 360000 w 360818"/>
                  <a:gd name="connsiteY6" fmla="*/ 190757 h 679706"/>
                  <a:gd name="connsiteX7" fmla="*/ 360000 w 360818"/>
                  <a:gd name="connsiteY7" fmla="*/ 217197 h 679706"/>
                  <a:gd name="connsiteX8" fmla="*/ 360818 w 360818"/>
                  <a:gd name="connsiteY8" fmla="*/ 224208 h 679706"/>
                  <a:gd name="connsiteX9" fmla="*/ 360000 w 360818"/>
                  <a:gd name="connsiteY9" fmla="*/ 231220 h 679706"/>
                  <a:gd name="connsiteX10" fmla="*/ 360000 w 360818"/>
                  <a:gd name="connsiteY10" fmla="*/ 642600 h 679706"/>
                  <a:gd name="connsiteX11" fmla="*/ 310805 w 360818"/>
                  <a:gd name="connsiteY11" fmla="*/ 679706 h 679706"/>
                  <a:gd name="connsiteX12" fmla="*/ 48385 w 360818"/>
                  <a:gd name="connsiteY12" fmla="*/ 679706 h 679706"/>
                  <a:gd name="connsiteX13" fmla="*/ 0 w 360818"/>
                  <a:gd name="connsiteY13" fmla="*/ 643211 h 679706"/>
                  <a:gd name="connsiteX14" fmla="*/ 0 w 360818"/>
                  <a:gd name="connsiteY14" fmla="*/ 190757 h 679706"/>
                  <a:gd name="connsiteX15" fmla="*/ 5231 w 360818"/>
                  <a:gd name="connsiteY15" fmla="*/ 190757 h 679706"/>
                  <a:gd name="connsiteX16" fmla="*/ 14964 w 360818"/>
                  <a:gd name="connsiteY16" fmla="*/ 163665 h 679706"/>
                  <a:gd name="connsiteX17" fmla="*/ 80178 w 360818"/>
                  <a:gd name="connsiteY17" fmla="*/ 95233 h 679706"/>
                  <a:gd name="connsiteX18" fmla="*/ 102062 w 360818"/>
                  <a:gd name="connsiteY18" fmla="*/ 86143 h 679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60818" h="679706">
                    <a:moveTo>
                      <a:pt x="102062" y="0"/>
                    </a:moveTo>
                    <a:lnTo>
                      <a:pt x="246443" y="0"/>
                    </a:lnTo>
                    <a:lnTo>
                      <a:pt x="246443" y="80688"/>
                    </a:lnTo>
                    <a:lnTo>
                      <a:pt x="281458" y="95233"/>
                    </a:lnTo>
                    <a:cubicBezTo>
                      <a:pt x="310186" y="112004"/>
                      <a:pt x="333010" y="135753"/>
                      <a:pt x="346673" y="163665"/>
                    </a:cubicBezTo>
                    <a:lnTo>
                      <a:pt x="356405" y="190757"/>
                    </a:lnTo>
                    <a:lnTo>
                      <a:pt x="360000" y="190757"/>
                    </a:lnTo>
                    <a:lnTo>
                      <a:pt x="360000" y="217197"/>
                    </a:lnTo>
                    <a:lnTo>
                      <a:pt x="360818" y="224208"/>
                    </a:lnTo>
                    <a:lnTo>
                      <a:pt x="360000" y="231220"/>
                    </a:lnTo>
                    <a:lnTo>
                      <a:pt x="360000" y="642600"/>
                    </a:lnTo>
                    <a:lnTo>
                      <a:pt x="310805" y="679706"/>
                    </a:lnTo>
                    <a:lnTo>
                      <a:pt x="48385" y="679706"/>
                    </a:lnTo>
                    <a:lnTo>
                      <a:pt x="0" y="643211"/>
                    </a:lnTo>
                    <a:lnTo>
                      <a:pt x="0" y="190757"/>
                    </a:lnTo>
                    <a:lnTo>
                      <a:pt x="5231" y="190757"/>
                    </a:lnTo>
                    <a:lnTo>
                      <a:pt x="14964" y="163665"/>
                    </a:lnTo>
                    <a:cubicBezTo>
                      <a:pt x="28626" y="135753"/>
                      <a:pt x="51450" y="112004"/>
                      <a:pt x="80178" y="95233"/>
                    </a:cubicBezTo>
                    <a:lnTo>
                      <a:pt x="102062" y="8614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正方形/長方形 265"/>
              <p:cNvSpPr/>
              <p:nvPr/>
            </p:nvSpPr>
            <p:spPr>
              <a:xfrm>
                <a:off x="7337747" y="5656710"/>
                <a:ext cx="220707" cy="29747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7337747" y="5688293"/>
                <a:ext cx="220707" cy="24048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7387167" y="5380569"/>
                <a:ext cx="116417" cy="80433"/>
              </a:xfrm>
              <a:prstGeom prst="rect">
                <a:avLst/>
              </a:prstGeom>
              <a:solidFill>
                <a:srgbClr val="FEE6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稲妻 47"/>
              <p:cNvSpPr/>
              <p:nvPr/>
            </p:nvSpPr>
            <p:spPr>
              <a:xfrm rot="3600000">
                <a:off x="7390524" y="5710523"/>
                <a:ext cx="103133" cy="184106"/>
              </a:xfrm>
              <a:prstGeom prst="lightningBolt">
                <a:avLst/>
              </a:prstGeom>
              <a:solidFill>
                <a:srgbClr val="FEE6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7" name="台形 231"/>
            <p:cNvSpPr/>
            <p:nvPr/>
          </p:nvSpPr>
          <p:spPr>
            <a:xfrm>
              <a:off x="5943090" y="5542098"/>
              <a:ext cx="47357" cy="86168"/>
            </a:xfrm>
            <a:custGeom>
              <a:avLst/>
              <a:gdLst>
                <a:gd name="connsiteX0" fmla="*/ 0 w 45719"/>
                <a:gd name="connsiteY0" fmla="*/ 187469 h 187469"/>
                <a:gd name="connsiteX1" fmla="*/ 11430 w 45719"/>
                <a:gd name="connsiteY1" fmla="*/ 0 h 187469"/>
                <a:gd name="connsiteX2" fmla="*/ 34289 w 45719"/>
                <a:gd name="connsiteY2" fmla="*/ 0 h 187469"/>
                <a:gd name="connsiteX3" fmla="*/ 45719 w 45719"/>
                <a:gd name="connsiteY3" fmla="*/ 187469 h 187469"/>
                <a:gd name="connsiteX4" fmla="*/ 0 w 45719"/>
                <a:gd name="connsiteY4" fmla="*/ 187469 h 187469"/>
                <a:gd name="connsiteX0" fmla="*/ 0 w 58419"/>
                <a:gd name="connsiteY0" fmla="*/ 187469 h 187469"/>
                <a:gd name="connsiteX1" fmla="*/ 11430 w 58419"/>
                <a:gd name="connsiteY1" fmla="*/ 0 h 187469"/>
                <a:gd name="connsiteX2" fmla="*/ 34289 w 58419"/>
                <a:gd name="connsiteY2" fmla="*/ 0 h 187469"/>
                <a:gd name="connsiteX3" fmla="*/ 58419 w 58419"/>
                <a:gd name="connsiteY3" fmla="*/ 184294 h 187469"/>
                <a:gd name="connsiteX4" fmla="*/ 0 w 58419"/>
                <a:gd name="connsiteY4" fmla="*/ 187469 h 187469"/>
                <a:gd name="connsiteX0" fmla="*/ 0 w 58419"/>
                <a:gd name="connsiteY0" fmla="*/ 187469 h 187469"/>
                <a:gd name="connsiteX1" fmla="*/ 11430 w 58419"/>
                <a:gd name="connsiteY1" fmla="*/ 0 h 187469"/>
                <a:gd name="connsiteX2" fmla="*/ 34289 w 58419"/>
                <a:gd name="connsiteY2" fmla="*/ 0 h 187469"/>
                <a:gd name="connsiteX3" fmla="*/ 47727 w 58419"/>
                <a:gd name="connsiteY3" fmla="*/ 96163 h 187469"/>
                <a:gd name="connsiteX4" fmla="*/ 58419 w 58419"/>
                <a:gd name="connsiteY4" fmla="*/ 184294 h 187469"/>
                <a:gd name="connsiteX5" fmla="*/ 0 w 58419"/>
                <a:gd name="connsiteY5" fmla="*/ 187469 h 187469"/>
                <a:gd name="connsiteX0" fmla="*/ 0 w 58419"/>
                <a:gd name="connsiteY0" fmla="*/ 187469 h 187469"/>
                <a:gd name="connsiteX1" fmla="*/ 11430 w 58419"/>
                <a:gd name="connsiteY1" fmla="*/ 0 h 187469"/>
                <a:gd name="connsiteX2" fmla="*/ 34289 w 58419"/>
                <a:gd name="connsiteY2" fmla="*/ 0 h 187469"/>
                <a:gd name="connsiteX3" fmla="*/ 51783 w 58419"/>
                <a:gd name="connsiteY3" fmla="*/ 96163 h 187469"/>
                <a:gd name="connsiteX4" fmla="*/ 58419 w 58419"/>
                <a:gd name="connsiteY4" fmla="*/ 184294 h 187469"/>
                <a:gd name="connsiteX5" fmla="*/ 0 w 58419"/>
                <a:gd name="connsiteY5" fmla="*/ 187469 h 187469"/>
                <a:gd name="connsiteX0" fmla="*/ 0 w 58419"/>
                <a:gd name="connsiteY0" fmla="*/ 187469 h 187469"/>
                <a:gd name="connsiteX1" fmla="*/ 8253 w 58419"/>
                <a:gd name="connsiteY1" fmla="*/ 118951 h 187469"/>
                <a:gd name="connsiteX2" fmla="*/ 11430 w 58419"/>
                <a:gd name="connsiteY2" fmla="*/ 0 h 187469"/>
                <a:gd name="connsiteX3" fmla="*/ 34289 w 58419"/>
                <a:gd name="connsiteY3" fmla="*/ 0 h 187469"/>
                <a:gd name="connsiteX4" fmla="*/ 51783 w 58419"/>
                <a:gd name="connsiteY4" fmla="*/ 96163 h 187469"/>
                <a:gd name="connsiteX5" fmla="*/ 58419 w 58419"/>
                <a:gd name="connsiteY5" fmla="*/ 184294 h 187469"/>
                <a:gd name="connsiteX6" fmla="*/ 0 w 58419"/>
                <a:gd name="connsiteY6" fmla="*/ 187469 h 187469"/>
                <a:gd name="connsiteX0" fmla="*/ 0 w 50305"/>
                <a:gd name="connsiteY0" fmla="*/ 187469 h 187469"/>
                <a:gd name="connsiteX1" fmla="*/ 139 w 50305"/>
                <a:gd name="connsiteY1" fmla="*/ 118951 h 187469"/>
                <a:gd name="connsiteX2" fmla="*/ 3316 w 50305"/>
                <a:gd name="connsiteY2" fmla="*/ 0 h 187469"/>
                <a:gd name="connsiteX3" fmla="*/ 26175 w 50305"/>
                <a:gd name="connsiteY3" fmla="*/ 0 h 187469"/>
                <a:gd name="connsiteX4" fmla="*/ 43669 w 50305"/>
                <a:gd name="connsiteY4" fmla="*/ 96163 h 187469"/>
                <a:gd name="connsiteX5" fmla="*/ 50305 w 50305"/>
                <a:gd name="connsiteY5" fmla="*/ 184294 h 187469"/>
                <a:gd name="connsiteX6" fmla="*/ 0 w 50305"/>
                <a:gd name="connsiteY6" fmla="*/ 187469 h 187469"/>
                <a:gd name="connsiteX0" fmla="*/ 10207 w 60512"/>
                <a:gd name="connsiteY0" fmla="*/ 192189 h 192189"/>
                <a:gd name="connsiteX1" fmla="*/ 10346 w 60512"/>
                <a:gd name="connsiteY1" fmla="*/ 123671 h 192189"/>
                <a:gd name="connsiteX2" fmla="*/ 0 w 60512"/>
                <a:gd name="connsiteY2" fmla="*/ 0 h 192189"/>
                <a:gd name="connsiteX3" fmla="*/ 36382 w 60512"/>
                <a:gd name="connsiteY3" fmla="*/ 4720 h 192189"/>
                <a:gd name="connsiteX4" fmla="*/ 53876 w 60512"/>
                <a:gd name="connsiteY4" fmla="*/ 100883 h 192189"/>
                <a:gd name="connsiteX5" fmla="*/ 60512 w 60512"/>
                <a:gd name="connsiteY5" fmla="*/ 189014 h 192189"/>
                <a:gd name="connsiteX6" fmla="*/ 10207 w 60512"/>
                <a:gd name="connsiteY6" fmla="*/ 192189 h 192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12" h="192189">
                  <a:moveTo>
                    <a:pt x="10207" y="192189"/>
                  </a:moveTo>
                  <a:cubicBezTo>
                    <a:pt x="10253" y="169350"/>
                    <a:pt x="10300" y="146510"/>
                    <a:pt x="10346" y="123671"/>
                  </a:cubicBezTo>
                  <a:lnTo>
                    <a:pt x="0" y="0"/>
                  </a:lnTo>
                  <a:lnTo>
                    <a:pt x="36382" y="4720"/>
                  </a:lnTo>
                  <a:lnTo>
                    <a:pt x="53876" y="100883"/>
                  </a:lnTo>
                  <a:lnTo>
                    <a:pt x="60512" y="189014"/>
                  </a:lnTo>
                  <a:lnTo>
                    <a:pt x="10207" y="192189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グループ化 60"/>
          <p:cNvGrpSpPr/>
          <p:nvPr/>
        </p:nvGrpSpPr>
        <p:grpSpPr>
          <a:xfrm rot="-2700000">
            <a:off x="6869494" y="5725024"/>
            <a:ext cx="484717" cy="279352"/>
            <a:chOff x="7313083" y="5885556"/>
            <a:chExt cx="484717" cy="279352"/>
          </a:xfrm>
        </p:grpSpPr>
        <p:sp>
          <p:nvSpPr>
            <p:cNvPr id="50" name="角丸四角形 49"/>
            <p:cNvSpPr/>
            <p:nvPr/>
          </p:nvSpPr>
          <p:spPr>
            <a:xfrm>
              <a:off x="7313083" y="5885556"/>
              <a:ext cx="484717" cy="2793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グループ化 59"/>
            <p:cNvGrpSpPr/>
            <p:nvPr/>
          </p:nvGrpSpPr>
          <p:grpSpPr>
            <a:xfrm rot="16200000" flipV="1">
              <a:off x="7340836" y="5954742"/>
              <a:ext cx="87020" cy="36576"/>
              <a:chOff x="7683048" y="6002372"/>
              <a:chExt cx="87020" cy="36576"/>
            </a:xfrm>
          </p:grpSpPr>
          <p:sp>
            <p:nvSpPr>
              <p:cNvPr id="268" name="フリーフォーム 267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フリーフォーム 268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0" name="グループ化 269"/>
            <p:cNvGrpSpPr/>
            <p:nvPr/>
          </p:nvGrpSpPr>
          <p:grpSpPr>
            <a:xfrm rot="16200000" flipV="1">
              <a:off x="7342052" y="6075746"/>
              <a:ext cx="87020" cy="36576"/>
              <a:chOff x="7683048" y="6002372"/>
              <a:chExt cx="87020" cy="36576"/>
            </a:xfrm>
          </p:grpSpPr>
          <p:sp>
            <p:nvSpPr>
              <p:cNvPr id="271" name="フリーフォーム 270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フリーフォーム 271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グループ化 272"/>
            <p:cNvGrpSpPr/>
            <p:nvPr/>
          </p:nvGrpSpPr>
          <p:grpSpPr>
            <a:xfrm rot="16200000" flipV="1">
              <a:off x="7424966" y="5954742"/>
              <a:ext cx="87020" cy="36576"/>
              <a:chOff x="7683048" y="6002372"/>
              <a:chExt cx="87020" cy="36576"/>
            </a:xfrm>
          </p:grpSpPr>
          <p:sp>
            <p:nvSpPr>
              <p:cNvPr id="274" name="フリーフォーム 273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フリーフォーム 274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6" name="グループ化 275"/>
            <p:cNvGrpSpPr/>
            <p:nvPr/>
          </p:nvGrpSpPr>
          <p:grpSpPr>
            <a:xfrm rot="16200000" flipV="1">
              <a:off x="7426350" y="6075746"/>
              <a:ext cx="87020" cy="36576"/>
              <a:chOff x="7683048" y="6002372"/>
              <a:chExt cx="87020" cy="36576"/>
            </a:xfrm>
          </p:grpSpPr>
          <p:sp>
            <p:nvSpPr>
              <p:cNvPr id="277" name="フリーフォーム 276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フリーフォーム 277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9" name="グループ化 278"/>
            <p:cNvGrpSpPr/>
            <p:nvPr/>
          </p:nvGrpSpPr>
          <p:grpSpPr>
            <a:xfrm rot="16200000" flipV="1">
              <a:off x="7509096" y="5954742"/>
              <a:ext cx="87020" cy="36576"/>
              <a:chOff x="7683048" y="6002372"/>
              <a:chExt cx="87020" cy="36576"/>
            </a:xfrm>
          </p:grpSpPr>
          <p:sp>
            <p:nvSpPr>
              <p:cNvPr id="280" name="フリーフォーム 279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フリーフォーム 280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2" name="グループ化 281"/>
            <p:cNvGrpSpPr/>
            <p:nvPr/>
          </p:nvGrpSpPr>
          <p:grpSpPr>
            <a:xfrm rot="16200000" flipV="1">
              <a:off x="7507319" y="6075746"/>
              <a:ext cx="87020" cy="36576"/>
              <a:chOff x="7683048" y="6002372"/>
              <a:chExt cx="87020" cy="36576"/>
            </a:xfrm>
          </p:grpSpPr>
          <p:sp>
            <p:nvSpPr>
              <p:cNvPr id="283" name="フリーフォーム 282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フリーフォーム 283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5" name="グループ化 284"/>
            <p:cNvGrpSpPr/>
            <p:nvPr/>
          </p:nvGrpSpPr>
          <p:grpSpPr>
            <a:xfrm rot="16200000" flipV="1">
              <a:off x="7593225" y="5954742"/>
              <a:ext cx="87020" cy="36576"/>
              <a:chOff x="7683048" y="6002372"/>
              <a:chExt cx="87020" cy="36576"/>
            </a:xfrm>
          </p:grpSpPr>
          <p:sp>
            <p:nvSpPr>
              <p:cNvPr id="286" name="フリーフォーム 285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フリーフォーム 286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8" name="グループ化 287"/>
            <p:cNvGrpSpPr/>
            <p:nvPr/>
          </p:nvGrpSpPr>
          <p:grpSpPr>
            <a:xfrm rot="16200000" flipV="1">
              <a:off x="7593225" y="6075746"/>
              <a:ext cx="87020" cy="36576"/>
              <a:chOff x="7683048" y="6002372"/>
              <a:chExt cx="87020" cy="36576"/>
            </a:xfrm>
          </p:grpSpPr>
          <p:sp>
            <p:nvSpPr>
              <p:cNvPr id="289" name="フリーフォーム 288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フリーフォーム 289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1" name="グループ化 290"/>
            <p:cNvGrpSpPr/>
            <p:nvPr/>
          </p:nvGrpSpPr>
          <p:grpSpPr>
            <a:xfrm rot="16200000" flipV="1">
              <a:off x="7677354" y="5954742"/>
              <a:ext cx="87020" cy="36576"/>
              <a:chOff x="7683048" y="6002372"/>
              <a:chExt cx="87020" cy="36576"/>
            </a:xfrm>
          </p:grpSpPr>
          <p:sp>
            <p:nvSpPr>
              <p:cNvPr id="292" name="フリーフォーム 291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フリーフォーム 292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4" name="グループ化 293"/>
            <p:cNvGrpSpPr/>
            <p:nvPr/>
          </p:nvGrpSpPr>
          <p:grpSpPr>
            <a:xfrm rot="16200000" flipV="1">
              <a:off x="7674533" y="6075746"/>
              <a:ext cx="87020" cy="36576"/>
              <a:chOff x="7683048" y="6002372"/>
              <a:chExt cx="87020" cy="36576"/>
            </a:xfrm>
          </p:grpSpPr>
          <p:sp>
            <p:nvSpPr>
              <p:cNvPr id="295" name="フリーフォーム 294"/>
              <p:cNvSpPr/>
              <p:nvPr/>
            </p:nvSpPr>
            <p:spPr>
              <a:xfrm>
                <a:off x="768304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フリーフォーム 295"/>
              <p:cNvSpPr/>
              <p:nvPr/>
            </p:nvSpPr>
            <p:spPr>
              <a:xfrm flipH="1">
                <a:off x="7726558" y="6002372"/>
                <a:ext cx="43510" cy="36576"/>
              </a:xfrm>
              <a:custGeom>
                <a:avLst/>
                <a:gdLst>
                  <a:gd name="connsiteX0" fmla="*/ 14744 w 43510"/>
                  <a:gd name="connsiteY0" fmla="*/ 0 h 36576"/>
                  <a:gd name="connsiteX1" fmla="*/ 43510 w 43510"/>
                  <a:gd name="connsiteY1" fmla="*/ 0 h 36576"/>
                  <a:gd name="connsiteX2" fmla="*/ 43510 w 43510"/>
                  <a:gd name="connsiteY2" fmla="*/ 36576 h 36576"/>
                  <a:gd name="connsiteX3" fmla="*/ 14744 w 43510"/>
                  <a:gd name="connsiteY3" fmla="*/ 36576 h 36576"/>
                  <a:gd name="connsiteX4" fmla="*/ 0 w 43510"/>
                  <a:gd name="connsiteY4" fmla="*/ 18288 h 36576"/>
                  <a:gd name="connsiteX5" fmla="*/ 14744 w 43510"/>
                  <a:gd name="connsiteY5" fmla="*/ 0 h 36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3510" h="36576">
                    <a:moveTo>
                      <a:pt x="14744" y="0"/>
                    </a:moveTo>
                    <a:lnTo>
                      <a:pt x="43510" y="0"/>
                    </a:lnTo>
                    <a:lnTo>
                      <a:pt x="43510" y="36576"/>
                    </a:lnTo>
                    <a:lnTo>
                      <a:pt x="14744" y="36576"/>
                    </a:lnTo>
                    <a:cubicBezTo>
                      <a:pt x="6602" y="36576"/>
                      <a:pt x="0" y="28389"/>
                      <a:pt x="0" y="18288"/>
                    </a:cubicBezTo>
                    <a:cubicBezTo>
                      <a:pt x="0" y="8188"/>
                      <a:pt x="6602" y="0"/>
                      <a:pt x="14744" y="0"/>
                    </a:cubicBezTo>
                    <a:close/>
                  </a:path>
                </a:pathLst>
              </a:custGeom>
              <a:solidFill>
                <a:srgbClr val="FF33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0" name="グループ化 79"/>
          <p:cNvGrpSpPr/>
          <p:nvPr/>
        </p:nvGrpSpPr>
        <p:grpSpPr>
          <a:xfrm>
            <a:off x="8369231" y="5340189"/>
            <a:ext cx="692497" cy="921367"/>
            <a:chOff x="7663232" y="5220307"/>
            <a:chExt cx="692497" cy="921367"/>
          </a:xfrm>
        </p:grpSpPr>
        <p:sp>
          <p:nvSpPr>
            <p:cNvPr id="68" name="涙形 67"/>
            <p:cNvSpPr/>
            <p:nvPr/>
          </p:nvSpPr>
          <p:spPr>
            <a:xfrm>
              <a:off x="7663232" y="5551649"/>
              <a:ext cx="139137" cy="590025"/>
            </a:xfrm>
            <a:custGeom>
              <a:avLst/>
              <a:gdLst>
                <a:gd name="connsiteX0" fmla="*/ 0 w 249713"/>
                <a:gd name="connsiteY0" fmla="*/ 319147 h 638293"/>
                <a:gd name="connsiteX1" fmla="*/ 124857 w 249713"/>
                <a:gd name="connsiteY1" fmla="*/ 0 h 638293"/>
                <a:gd name="connsiteX2" fmla="*/ 249713 w 249713"/>
                <a:gd name="connsiteY2" fmla="*/ 0 h 638293"/>
                <a:gd name="connsiteX3" fmla="*/ 249713 w 249713"/>
                <a:gd name="connsiteY3" fmla="*/ 319147 h 638293"/>
                <a:gd name="connsiteX4" fmla="*/ 124856 w 249713"/>
                <a:gd name="connsiteY4" fmla="*/ 638294 h 638293"/>
                <a:gd name="connsiteX5" fmla="*/ -1 w 249713"/>
                <a:gd name="connsiteY5" fmla="*/ 319147 h 638293"/>
                <a:gd name="connsiteX6" fmla="*/ 0 w 249713"/>
                <a:gd name="connsiteY6" fmla="*/ 319147 h 638293"/>
                <a:gd name="connsiteX0" fmla="*/ 1 w 249714"/>
                <a:gd name="connsiteY0" fmla="*/ 319147 h 638294"/>
                <a:gd name="connsiteX1" fmla="*/ 94378 w 249714"/>
                <a:gd name="connsiteY1" fmla="*/ 187960 h 638294"/>
                <a:gd name="connsiteX2" fmla="*/ 249714 w 249714"/>
                <a:gd name="connsiteY2" fmla="*/ 0 h 638294"/>
                <a:gd name="connsiteX3" fmla="*/ 249714 w 249714"/>
                <a:gd name="connsiteY3" fmla="*/ 319147 h 638294"/>
                <a:gd name="connsiteX4" fmla="*/ 124857 w 249714"/>
                <a:gd name="connsiteY4" fmla="*/ 638294 h 638294"/>
                <a:gd name="connsiteX5" fmla="*/ 0 w 249714"/>
                <a:gd name="connsiteY5" fmla="*/ 319147 h 638294"/>
                <a:gd name="connsiteX6" fmla="*/ 1 w 249714"/>
                <a:gd name="connsiteY6" fmla="*/ 319147 h 638294"/>
                <a:gd name="connsiteX0" fmla="*/ 60961 w 249714"/>
                <a:gd name="connsiteY0" fmla="*/ 385187 h 638294"/>
                <a:gd name="connsiteX1" fmla="*/ 94378 w 249714"/>
                <a:gd name="connsiteY1" fmla="*/ 187960 h 638294"/>
                <a:gd name="connsiteX2" fmla="*/ 249714 w 249714"/>
                <a:gd name="connsiteY2" fmla="*/ 0 h 638294"/>
                <a:gd name="connsiteX3" fmla="*/ 249714 w 249714"/>
                <a:gd name="connsiteY3" fmla="*/ 319147 h 638294"/>
                <a:gd name="connsiteX4" fmla="*/ 124857 w 249714"/>
                <a:gd name="connsiteY4" fmla="*/ 638294 h 638294"/>
                <a:gd name="connsiteX5" fmla="*/ 0 w 249714"/>
                <a:gd name="connsiteY5" fmla="*/ 319147 h 638294"/>
                <a:gd name="connsiteX6" fmla="*/ 60961 w 249714"/>
                <a:gd name="connsiteY6" fmla="*/ 385187 h 638294"/>
                <a:gd name="connsiteX0" fmla="*/ 9157 w 197910"/>
                <a:gd name="connsiteY0" fmla="*/ 385187 h 638294"/>
                <a:gd name="connsiteX1" fmla="*/ 42574 w 197910"/>
                <a:gd name="connsiteY1" fmla="*/ 187960 h 638294"/>
                <a:gd name="connsiteX2" fmla="*/ 197910 w 197910"/>
                <a:gd name="connsiteY2" fmla="*/ 0 h 638294"/>
                <a:gd name="connsiteX3" fmla="*/ 197910 w 197910"/>
                <a:gd name="connsiteY3" fmla="*/ 319147 h 638294"/>
                <a:gd name="connsiteX4" fmla="*/ 73053 w 197910"/>
                <a:gd name="connsiteY4" fmla="*/ 638294 h 638294"/>
                <a:gd name="connsiteX5" fmla="*/ 4076 w 197910"/>
                <a:gd name="connsiteY5" fmla="*/ 451227 h 638294"/>
                <a:gd name="connsiteX6" fmla="*/ 9157 w 197910"/>
                <a:gd name="connsiteY6" fmla="*/ 385187 h 638294"/>
                <a:gd name="connsiteX0" fmla="*/ 5081 w 193834"/>
                <a:gd name="connsiteY0" fmla="*/ 385187 h 638294"/>
                <a:gd name="connsiteX1" fmla="*/ 36354 w 193834"/>
                <a:gd name="connsiteY1" fmla="*/ 279399 h 638294"/>
                <a:gd name="connsiteX2" fmla="*/ 38498 w 193834"/>
                <a:gd name="connsiteY2" fmla="*/ 187960 h 638294"/>
                <a:gd name="connsiteX3" fmla="*/ 193834 w 193834"/>
                <a:gd name="connsiteY3" fmla="*/ 0 h 638294"/>
                <a:gd name="connsiteX4" fmla="*/ 193834 w 193834"/>
                <a:gd name="connsiteY4" fmla="*/ 319147 h 638294"/>
                <a:gd name="connsiteX5" fmla="*/ 68977 w 193834"/>
                <a:gd name="connsiteY5" fmla="*/ 638294 h 638294"/>
                <a:gd name="connsiteX6" fmla="*/ 0 w 193834"/>
                <a:gd name="connsiteY6" fmla="*/ 451227 h 638294"/>
                <a:gd name="connsiteX7" fmla="*/ 5081 w 193834"/>
                <a:gd name="connsiteY7" fmla="*/ 385187 h 638294"/>
                <a:gd name="connsiteX0" fmla="*/ 5081 w 193834"/>
                <a:gd name="connsiteY0" fmla="*/ 385187 h 638294"/>
                <a:gd name="connsiteX1" fmla="*/ 36354 w 193834"/>
                <a:gd name="connsiteY1" fmla="*/ 279399 h 638294"/>
                <a:gd name="connsiteX2" fmla="*/ 63898 w 193834"/>
                <a:gd name="connsiteY2" fmla="*/ 187960 h 638294"/>
                <a:gd name="connsiteX3" fmla="*/ 193834 w 193834"/>
                <a:gd name="connsiteY3" fmla="*/ 0 h 638294"/>
                <a:gd name="connsiteX4" fmla="*/ 193834 w 193834"/>
                <a:gd name="connsiteY4" fmla="*/ 319147 h 638294"/>
                <a:gd name="connsiteX5" fmla="*/ 68977 w 193834"/>
                <a:gd name="connsiteY5" fmla="*/ 638294 h 638294"/>
                <a:gd name="connsiteX6" fmla="*/ 0 w 193834"/>
                <a:gd name="connsiteY6" fmla="*/ 451227 h 638294"/>
                <a:gd name="connsiteX7" fmla="*/ 5081 w 193834"/>
                <a:gd name="connsiteY7" fmla="*/ 385187 h 638294"/>
                <a:gd name="connsiteX0" fmla="*/ 5081 w 193834"/>
                <a:gd name="connsiteY0" fmla="*/ 385187 h 638294"/>
                <a:gd name="connsiteX1" fmla="*/ 26194 w 193834"/>
                <a:gd name="connsiteY1" fmla="*/ 279399 h 638294"/>
                <a:gd name="connsiteX2" fmla="*/ 63898 w 193834"/>
                <a:gd name="connsiteY2" fmla="*/ 187960 h 638294"/>
                <a:gd name="connsiteX3" fmla="*/ 193834 w 193834"/>
                <a:gd name="connsiteY3" fmla="*/ 0 h 638294"/>
                <a:gd name="connsiteX4" fmla="*/ 193834 w 193834"/>
                <a:gd name="connsiteY4" fmla="*/ 319147 h 638294"/>
                <a:gd name="connsiteX5" fmla="*/ 68977 w 193834"/>
                <a:gd name="connsiteY5" fmla="*/ 638294 h 638294"/>
                <a:gd name="connsiteX6" fmla="*/ 0 w 193834"/>
                <a:gd name="connsiteY6" fmla="*/ 451227 h 638294"/>
                <a:gd name="connsiteX7" fmla="*/ 5081 w 193834"/>
                <a:gd name="connsiteY7" fmla="*/ 385187 h 638294"/>
                <a:gd name="connsiteX0" fmla="*/ 5081 w 222549"/>
                <a:gd name="connsiteY0" fmla="*/ 385187 h 649203"/>
                <a:gd name="connsiteX1" fmla="*/ 26194 w 222549"/>
                <a:gd name="connsiteY1" fmla="*/ 279399 h 649203"/>
                <a:gd name="connsiteX2" fmla="*/ 63898 w 222549"/>
                <a:gd name="connsiteY2" fmla="*/ 187960 h 649203"/>
                <a:gd name="connsiteX3" fmla="*/ 193834 w 222549"/>
                <a:gd name="connsiteY3" fmla="*/ 0 h 649203"/>
                <a:gd name="connsiteX4" fmla="*/ 193834 w 222549"/>
                <a:gd name="connsiteY4" fmla="*/ 319147 h 649203"/>
                <a:gd name="connsiteX5" fmla="*/ 217234 w 222549"/>
                <a:gd name="connsiteY5" fmla="*/ 615717 h 649203"/>
                <a:gd name="connsiteX6" fmla="*/ 68977 w 222549"/>
                <a:gd name="connsiteY6" fmla="*/ 638294 h 649203"/>
                <a:gd name="connsiteX7" fmla="*/ 0 w 222549"/>
                <a:gd name="connsiteY7" fmla="*/ 451227 h 649203"/>
                <a:gd name="connsiteX8" fmla="*/ 5081 w 222549"/>
                <a:gd name="connsiteY8" fmla="*/ 385187 h 649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549" h="649203">
                  <a:moveTo>
                    <a:pt x="5081" y="385187"/>
                  </a:moveTo>
                  <a:cubicBezTo>
                    <a:pt x="4367" y="351469"/>
                    <a:pt x="20625" y="312270"/>
                    <a:pt x="26194" y="279399"/>
                  </a:cubicBezTo>
                  <a:cubicBezTo>
                    <a:pt x="31763" y="246528"/>
                    <a:pt x="30878" y="229447"/>
                    <a:pt x="63898" y="187960"/>
                  </a:cubicBezTo>
                  <a:lnTo>
                    <a:pt x="193834" y="0"/>
                  </a:lnTo>
                  <a:lnTo>
                    <a:pt x="193834" y="319147"/>
                  </a:lnTo>
                  <a:cubicBezTo>
                    <a:pt x="190839" y="400340"/>
                    <a:pt x="238043" y="562526"/>
                    <a:pt x="217234" y="615717"/>
                  </a:cubicBezTo>
                  <a:cubicBezTo>
                    <a:pt x="196425" y="668908"/>
                    <a:pt x="98288" y="644282"/>
                    <a:pt x="68977" y="638294"/>
                  </a:cubicBezTo>
                  <a:cubicBezTo>
                    <a:pt x="39666" y="632306"/>
                    <a:pt x="0" y="627487"/>
                    <a:pt x="0" y="451227"/>
                  </a:cubicBezTo>
                  <a:lnTo>
                    <a:pt x="5081" y="385187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フリーフォーム 306"/>
            <p:cNvSpPr/>
            <p:nvPr/>
          </p:nvSpPr>
          <p:spPr>
            <a:xfrm flipV="1">
              <a:off x="7674092" y="5220307"/>
              <a:ext cx="681637" cy="472438"/>
            </a:xfrm>
            <a:custGeom>
              <a:avLst/>
              <a:gdLst>
                <a:gd name="connsiteX0" fmla="*/ 409207 w 681637"/>
                <a:gd name="connsiteY0" fmla="*/ 472438 h 472438"/>
                <a:gd name="connsiteX1" fmla="*/ 669870 w 681637"/>
                <a:gd name="connsiteY1" fmla="*/ 472438 h 472438"/>
                <a:gd name="connsiteX2" fmla="*/ 681637 w 681637"/>
                <a:gd name="connsiteY2" fmla="*/ 459037 h 472438"/>
                <a:gd name="connsiteX3" fmla="*/ 639232 w 681637"/>
                <a:gd name="connsiteY3" fmla="*/ 289416 h 472438"/>
                <a:gd name="connsiteX4" fmla="*/ 609851 w 681637"/>
                <a:gd name="connsiteY4" fmla="*/ 289416 h 472438"/>
                <a:gd name="connsiteX5" fmla="*/ 609851 w 681637"/>
                <a:gd name="connsiteY5" fmla="*/ 213364 h 472438"/>
                <a:gd name="connsiteX6" fmla="*/ 603091 w 681637"/>
                <a:gd name="connsiteY6" fmla="*/ 213364 h 472438"/>
                <a:gd name="connsiteX7" fmla="*/ 603091 w 681637"/>
                <a:gd name="connsiteY7" fmla="*/ 76202 h 472438"/>
                <a:gd name="connsiteX8" fmla="*/ 472133 w 681637"/>
                <a:gd name="connsiteY8" fmla="*/ 56659 h 472438"/>
                <a:gd name="connsiteX9" fmla="*/ 109599 w 681637"/>
                <a:gd name="connsiteY9" fmla="*/ 116842 h 472438"/>
                <a:gd name="connsiteX10" fmla="*/ 129919 w 681637"/>
                <a:gd name="connsiteY10" fmla="*/ 0 h 472438"/>
                <a:gd name="connsiteX11" fmla="*/ 7997 w 681637"/>
                <a:gd name="connsiteY11" fmla="*/ 0 h 472438"/>
                <a:gd name="connsiteX12" fmla="*/ 0 w 681637"/>
                <a:gd name="connsiteY12" fmla="*/ 155941 h 472438"/>
                <a:gd name="connsiteX13" fmla="*/ 59102 w 681637"/>
                <a:gd name="connsiteY13" fmla="*/ 200125 h 472438"/>
                <a:gd name="connsiteX14" fmla="*/ 464400 w 681637"/>
                <a:gd name="connsiteY14" fmla="*/ 213364 h 472438"/>
                <a:gd name="connsiteX15" fmla="*/ 464400 w 681637"/>
                <a:gd name="connsiteY15" fmla="*/ 289416 h 472438"/>
                <a:gd name="connsiteX16" fmla="*/ 435022 w 681637"/>
                <a:gd name="connsiteY16" fmla="*/ 289416 h 472438"/>
                <a:gd name="connsiteX17" fmla="*/ 393685 w 681637"/>
                <a:gd name="connsiteY17" fmla="*/ 454762 h 47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81637" h="472438">
                  <a:moveTo>
                    <a:pt x="409207" y="472438"/>
                  </a:moveTo>
                  <a:lnTo>
                    <a:pt x="669870" y="472438"/>
                  </a:lnTo>
                  <a:lnTo>
                    <a:pt x="681637" y="459037"/>
                  </a:lnTo>
                  <a:lnTo>
                    <a:pt x="639232" y="289416"/>
                  </a:lnTo>
                  <a:lnTo>
                    <a:pt x="609851" y="289416"/>
                  </a:lnTo>
                  <a:lnTo>
                    <a:pt x="609851" y="213364"/>
                  </a:lnTo>
                  <a:lnTo>
                    <a:pt x="603091" y="213364"/>
                  </a:lnTo>
                  <a:lnTo>
                    <a:pt x="603091" y="76202"/>
                  </a:lnTo>
                  <a:lnTo>
                    <a:pt x="472133" y="56659"/>
                  </a:lnTo>
                  <a:lnTo>
                    <a:pt x="109599" y="116842"/>
                  </a:lnTo>
                  <a:lnTo>
                    <a:pt x="129919" y="0"/>
                  </a:lnTo>
                  <a:lnTo>
                    <a:pt x="7997" y="0"/>
                  </a:lnTo>
                  <a:lnTo>
                    <a:pt x="0" y="155941"/>
                  </a:lnTo>
                  <a:lnTo>
                    <a:pt x="59102" y="200125"/>
                  </a:lnTo>
                  <a:lnTo>
                    <a:pt x="464400" y="213364"/>
                  </a:lnTo>
                  <a:lnTo>
                    <a:pt x="464400" y="289416"/>
                  </a:lnTo>
                  <a:lnTo>
                    <a:pt x="435022" y="289416"/>
                  </a:lnTo>
                  <a:lnTo>
                    <a:pt x="393685" y="45476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台形 75"/>
            <p:cNvSpPr/>
            <p:nvPr/>
          </p:nvSpPr>
          <p:spPr>
            <a:xfrm flipH="1">
              <a:off x="8152553" y="5248325"/>
              <a:ext cx="123121" cy="128876"/>
            </a:xfrm>
            <a:custGeom>
              <a:avLst/>
              <a:gdLst>
                <a:gd name="connsiteX0" fmla="*/ 0 w 216484"/>
                <a:gd name="connsiteY0" fmla="*/ 171218 h 171218"/>
                <a:gd name="connsiteX1" fmla="*/ 42805 w 216484"/>
                <a:gd name="connsiteY1" fmla="*/ 0 h 171218"/>
                <a:gd name="connsiteX2" fmla="*/ 173680 w 216484"/>
                <a:gd name="connsiteY2" fmla="*/ 0 h 171218"/>
                <a:gd name="connsiteX3" fmla="*/ 216484 w 216484"/>
                <a:gd name="connsiteY3" fmla="*/ 171218 h 171218"/>
                <a:gd name="connsiteX4" fmla="*/ 0 w 216484"/>
                <a:gd name="connsiteY4" fmla="*/ 171218 h 171218"/>
                <a:gd name="connsiteX0" fmla="*/ 33395 w 173679"/>
                <a:gd name="connsiteY0" fmla="*/ 176298 h 176298"/>
                <a:gd name="connsiteX1" fmla="*/ 0 w 173679"/>
                <a:gd name="connsiteY1" fmla="*/ 0 h 176298"/>
                <a:gd name="connsiteX2" fmla="*/ 130875 w 173679"/>
                <a:gd name="connsiteY2" fmla="*/ 0 h 176298"/>
                <a:gd name="connsiteX3" fmla="*/ 173679 w 173679"/>
                <a:gd name="connsiteY3" fmla="*/ 171218 h 176298"/>
                <a:gd name="connsiteX4" fmla="*/ 33395 w 173679"/>
                <a:gd name="connsiteY4" fmla="*/ 176298 h 176298"/>
                <a:gd name="connsiteX0" fmla="*/ 33395 w 130875"/>
                <a:gd name="connsiteY0" fmla="*/ 176298 h 191538"/>
                <a:gd name="connsiteX1" fmla="*/ 0 w 130875"/>
                <a:gd name="connsiteY1" fmla="*/ 0 h 191538"/>
                <a:gd name="connsiteX2" fmla="*/ 130875 w 130875"/>
                <a:gd name="connsiteY2" fmla="*/ 0 h 191538"/>
                <a:gd name="connsiteX3" fmla="*/ 97479 w 130875"/>
                <a:gd name="connsiteY3" fmla="*/ 191538 h 191538"/>
                <a:gd name="connsiteX4" fmla="*/ 33395 w 130875"/>
                <a:gd name="connsiteY4" fmla="*/ 176298 h 191538"/>
                <a:gd name="connsiteX0" fmla="*/ 33395 w 130875"/>
                <a:gd name="connsiteY0" fmla="*/ 176298 h 191538"/>
                <a:gd name="connsiteX1" fmla="*/ 0 w 130875"/>
                <a:gd name="connsiteY1" fmla="*/ 0 h 191538"/>
                <a:gd name="connsiteX2" fmla="*/ 130875 w 130875"/>
                <a:gd name="connsiteY2" fmla="*/ 0 h 191538"/>
                <a:gd name="connsiteX3" fmla="*/ 97479 w 130875"/>
                <a:gd name="connsiteY3" fmla="*/ 191538 h 191538"/>
                <a:gd name="connsiteX4" fmla="*/ 33395 w 130875"/>
                <a:gd name="connsiteY4" fmla="*/ 176298 h 191538"/>
                <a:gd name="connsiteX0" fmla="*/ 33395 w 130875"/>
                <a:gd name="connsiteY0" fmla="*/ 176298 h 176298"/>
                <a:gd name="connsiteX1" fmla="*/ 0 w 130875"/>
                <a:gd name="connsiteY1" fmla="*/ 0 h 176298"/>
                <a:gd name="connsiteX2" fmla="*/ 130875 w 130875"/>
                <a:gd name="connsiteY2" fmla="*/ 0 h 176298"/>
                <a:gd name="connsiteX3" fmla="*/ 99166 w 130875"/>
                <a:gd name="connsiteY3" fmla="*/ 175173 h 176298"/>
                <a:gd name="connsiteX4" fmla="*/ 33395 w 130875"/>
                <a:gd name="connsiteY4" fmla="*/ 176298 h 176298"/>
                <a:gd name="connsiteX0" fmla="*/ 33395 w 130875"/>
                <a:gd name="connsiteY0" fmla="*/ 176298 h 176298"/>
                <a:gd name="connsiteX1" fmla="*/ 0 w 130875"/>
                <a:gd name="connsiteY1" fmla="*/ 0 h 176298"/>
                <a:gd name="connsiteX2" fmla="*/ 130875 w 130875"/>
                <a:gd name="connsiteY2" fmla="*/ 12274 h 176298"/>
                <a:gd name="connsiteX3" fmla="*/ 99166 w 130875"/>
                <a:gd name="connsiteY3" fmla="*/ 175173 h 176298"/>
                <a:gd name="connsiteX4" fmla="*/ 33395 w 130875"/>
                <a:gd name="connsiteY4" fmla="*/ 176298 h 176298"/>
                <a:gd name="connsiteX0" fmla="*/ 33395 w 130875"/>
                <a:gd name="connsiteY0" fmla="*/ 166069 h 166069"/>
                <a:gd name="connsiteX1" fmla="*/ 0 w 130875"/>
                <a:gd name="connsiteY1" fmla="*/ 0 h 166069"/>
                <a:gd name="connsiteX2" fmla="*/ 130875 w 130875"/>
                <a:gd name="connsiteY2" fmla="*/ 2045 h 166069"/>
                <a:gd name="connsiteX3" fmla="*/ 99166 w 130875"/>
                <a:gd name="connsiteY3" fmla="*/ 164944 h 166069"/>
                <a:gd name="connsiteX4" fmla="*/ 33395 w 130875"/>
                <a:gd name="connsiteY4" fmla="*/ 166069 h 166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875" h="166069">
                  <a:moveTo>
                    <a:pt x="33395" y="166069"/>
                  </a:moveTo>
                  <a:lnTo>
                    <a:pt x="0" y="0"/>
                  </a:lnTo>
                  <a:lnTo>
                    <a:pt x="130875" y="2045"/>
                  </a:lnTo>
                  <a:lnTo>
                    <a:pt x="99166" y="164944"/>
                  </a:lnTo>
                  <a:lnTo>
                    <a:pt x="33395" y="16606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台形 75"/>
            <p:cNvSpPr/>
            <p:nvPr/>
          </p:nvSpPr>
          <p:spPr>
            <a:xfrm flipH="1">
              <a:off x="8257123" y="5243779"/>
              <a:ext cx="86941" cy="132766"/>
            </a:xfrm>
            <a:custGeom>
              <a:avLst/>
              <a:gdLst>
                <a:gd name="connsiteX0" fmla="*/ 0 w 216484"/>
                <a:gd name="connsiteY0" fmla="*/ 171218 h 171218"/>
                <a:gd name="connsiteX1" fmla="*/ 42805 w 216484"/>
                <a:gd name="connsiteY1" fmla="*/ 0 h 171218"/>
                <a:gd name="connsiteX2" fmla="*/ 173680 w 216484"/>
                <a:gd name="connsiteY2" fmla="*/ 0 h 171218"/>
                <a:gd name="connsiteX3" fmla="*/ 216484 w 216484"/>
                <a:gd name="connsiteY3" fmla="*/ 171218 h 171218"/>
                <a:gd name="connsiteX4" fmla="*/ 0 w 216484"/>
                <a:gd name="connsiteY4" fmla="*/ 171218 h 171218"/>
                <a:gd name="connsiteX0" fmla="*/ 33395 w 173679"/>
                <a:gd name="connsiteY0" fmla="*/ 176298 h 176298"/>
                <a:gd name="connsiteX1" fmla="*/ 0 w 173679"/>
                <a:gd name="connsiteY1" fmla="*/ 0 h 176298"/>
                <a:gd name="connsiteX2" fmla="*/ 130875 w 173679"/>
                <a:gd name="connsiteY2" fmla="*/ 0 h 176298"/>
                <a:gd name="connsiteX3" fmla="*/ 173679 w 173679"/>
                <a:gd name="connsiteY3" fmla="*/ 171218 h 176298"/>
                <a:gd name="connsiteX4" fmla="*/ 33395 w 173679"/>
                <a:gd name="connsiteY4" fmla="*/ 176298 h 176298"/>
                <a:gd name="connsiteX0" fmla="*/ 33395 w 130875"/>
                <a:gd name="connsiteY0" fmla="*/ 176298 h 191538"/>
                <a:gd name="connsiteX1" fmla="*/ 0 w 130875"/>
                <a:gd name="connsiteY1" fmla="*/ 0 h 191538"/>
                <a:gd name="connsiteX2" fmla="*/ 130875 w 130875"/>
                <a:gd name="connsiteY2" fmla="*/ 0 h 191538"/>
                <a:gd name="connsiteX3" fmla="*/ 97479 w 130875"/>
                <a:gd name="connsiteY3" fmla="*/ 191538 h 191538"/>
                <a:gd name="connsiteX4" fmla="*/ 33395 w 130875"/>
                <a:gd name="connsiteY4" fmla="*/ 176298 h 191538"/>
                <a:gd name="connsiteX0" fmla="*/ 33395 w 130875"/>
                <a:gd name="connsiteY0" fmla="*/ 176298 h 191538"/>
                <a:gd name="connsiteX1" fmla="*/ 0 w 130875"/>
                <a:gd name="connsiteY1" fmla="*/ 0 h 191538"/>
                <a:gd name="connsiteX2" fmla="*/ 130875 w 130875"/>
                <a:gd name="connsiteY2" fmla="*/ 0 h 191538"/>
                <a:gd name="connsiteX3" fmla="*/ 97479 w 130875"/>
                <a:gd name="connsiteY3" fmla="*/ 191538 h 191538"/>
                <a:gd name="connsiteX4" fmla="*/ 33395 w 130875"/>
                <a:gd name="connsiteY4" fmla="*/ 176298 h 191538"/>
                <a:gd name="connsiteX0" fmla="*/ 33395 w 130875"/>
                <a:gd name="connsiteY0" fmla="*/ 176298 h 176298"/>
                <a:gd name="connsiteX1" fmla="*/ 0 w 130875"/>
                <a:gd name="connsiteY1" fmla="*/ 0 h 176298"/>
                <a:gd name="connsiteX2" fmla="*/ 130875 w 130875"/>
                <a:gd name="connsiteY2" fmla="*/ 0 h 176298"/>
                <a:gd name="connsiteX3" fmla="*/ 99166 w 130875"/>
                <a:gd name="connsiteY3" fmla="*/ 175173 h 176298"/>
                <a:gd name="connsiteX4" fmla="*/ 33395 w 130875"/>
                <a:gd name="connsiteY4" fmla="*/ 176298 h 176298"/>
                <a:gd name="connsiteX0" fmla="*/ 33395 w 99166"/>
                <a:gd name="connsiteY0" fmla="*/ 176298 h 176298"/>
                <a:gd name="connsiteX1" fmla="*/ 0 w 99166"/>
                <a:gd name="connsiteY1" fmla="*/ 0 h 176298"/>
                <a:gd name="connsiteX2" fmla="*/ 73501 w 99166"/>
                <a:gd name="connsiteY2" fmla="*/ 4091 h 176298"/>
                <a:gd name="connsiteX3" fmla="*/ 99166 w 99166"/>
                <a:gd name="connsiteY3" fmla="*/ 175173 h 176298"/>
                <a:gd name="connsiteX4" fmla="*/ 33395 w 99166"/>
                <a:gd name="connsiteY4" fmla="*/ 176298 h 176298"/>
                <a:gd name="connsiteX0" fmla="*/ 40145 w 99166"/>
                <a:gd name="connsiteY0" fmla="*/ 170162 h 175173"/>
                <a:gd name="connsiteX1" fmla="*/ 0 w 99166"/>
                <a:gd name="connsiteY1" fmla="*/ 0 h 175173"/>
                <a:gd name="connsiteX2" fmla="*/ 73501 w 99166"/>
                <a:gd name="connsiteY2" fmla="*/ 4091 h 175173"/>
                <a:gd name="connsiteX3" fmla="*/ 99166 w 99166"/>
                <a:gd name="connsiteY3" fmla="*/ 175173 h 175173"/>
                <a:gd name="connsiteX4" fmla="*/ 40145 w 99166"/>
                <a:gd name="connsiteY4" fmla="*/ 170162 h 175173"/>
                <a:gd name="connsiteX0" fmla="*/ 40145 w 99166"/>
                <a:gd name="connsiteY0" fmla="*/ 170162 h 175173"/>
                <a:gd name="connsiteX1" fmla="*/ 0 w 99166"/>
                <a:gd name="connsiteY1" fmla="*/ 0 h 175173"/>
                <a:gd name="connsiteX2" fmla="*/ 60002 w 99166"/>
                <a:gd name="connsiteY2" fmla="*/ 8183 h 175173"/>
                <a:gd name="connsiteX3" fmla="*/ 99166 w 99166"/>
                <a:gd name="connsiteY3" fmla="*/ 175173 h 175173"/>
                <a:gd name="connsiteX4" fmla="*/ 40145 w 99166"/>
                <a:gd name="connsiteY4" fmla="*/ 170162 h 175173"/>
                <a:gd name="connsiteX0" fmla="*/ 40145 w 92416"/>
                <a:gd name="connsiteY0" fmla="*/ 170162 h 171082"/>
                <a:gd name="connsiteX1" fmla="*/ 0 w 92416"/>
                <a:gd name="connsiteY1" fmla="*/ 0 h 171082"/>
                <a:gd name="connsiteX2" fmla="*/ 60002 w 92416"/>
                <a:gd name="connsiteY2" fmla="*/ 8183 h 171082"/>
                <a:gd name="connsiteX3" fmla="*/ 92416 w 92416"/>
                <a:gd name="connsiteY3" fmla="*/ 171082 h 171082"/>
                <a:gd name="connsiteX4" fmla="*/ 40145 w 92416"/>
                <a:gd name="connsiteY4" fmla="*/ 170162 h 171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16" h="171082">
                  <a:moveTo>
                    <a:pt x="40145" y="170162"/>
                  </a:moveTo>
                  <a:lnTo>
                    <a:pt x="0" y="0"/>
                  </a:lnTo>
                  <a:lnTo>
                    <a:pt x="60002" y="8183"/>
                  </a:lnTo>
                  <a:lnTo>
                    <a:pt x="92416" y="171082"/>
                  </a:lnTo>
                  <a:lnTo>
                    <a:pt x="40145" y="17016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台形 75"/>
            <p:cNvSpPr/>
            <p:nvPr/>
          </p:nvSpPr>
          <p:spPr>
            <a:xfrm>
              <a:off x="8079983" y="5243619"/>
              <a:ext cx="86941" cy="132766"/>
            </a:xfrm>
            <a:custGeom>
              <a:avLst/>
              <a:gdLst>
                <a:gd name="connsiteX0" fmla="*/ 0 w 216484"/>
                <a:gd name="connsiteY0" fmla="*/ 171218 h 171218"/>
                <a:gd name="connsiteX1" fmla="*/ 42805 w 216484"/>
                <a:gd name="connsiteY1" fmla="*/ 0 h 171218"/>
                <a:gd name="connsiteX2" fmla="*/ 173680 w 216484"/>
                <a:gd name="connsiteY2" fmla="*/ 0 h 171218"/>
                <a:gd name="connsiteX3" fmla="*/ 216484 w 216484"/>
                <a:gd name="connsiteY3" fmla="*/ 171218 h 171218"/>
                <a:gd name="connsiteX4" fmla="*/ 0 w 216484"/>
                <a:gd name="connsiteY4" fmla="*/ 171218 h 171218"/>
                <a:gd name="connsiteX0" fmla="*/ 33395 w 173679"/>
                <a:gd name="connsiteY0" fmla="*/ 176298 h 176298"/>
                <a:gd name="connsiteX1" fmla="*/ 0 w 173679"/>
                <a:gd name="connsiteY1" fmla="*/ 0 h 176298"/>
                <a:gd name="connsiteX2" fmla="*/ 130875 w 173679"/>
                <a:gd name="connsiteY2" fmla="*/ 0 h 176298"/>
                <a:gd name="connsiteX3" fmla="*/ 173679 w 173679"/>
                <a:gd name="connsiteY3" fmla="*/ 171218 h 176298"/>
                <a:gd name="connsiteX4" fmla="*/ 33395 w 173679"/>
                <a:gd name="connsiteY4" fmla="*/ 176298 h 176298"/>
                <a:gd name="connsiteX0" fmla="*/ 33395 w 130875"/>
                <a:gd name="connsiteY0" fmla="*/ 176298 h 191538"/>
                <a:gd name="connsiteX1" fmla="*/ 0 w 130875"/>
                <a:gd name="connsiteY1" fmla="*/ 0 h 191538"/>
                <a:gd name="connsiteX2" fmla="*/ 130875 w 130875"/>
                <a:gd name="connsiteY2" fmla="*/ 0 h 191538"/>
                <a:gd name="connsiteX3" fmla="*/ 97479 w 130875"/>
                <a:gd name="connsiteY3" fmla="*/ 191538 h 191538"/>
                <a:gd name="connsiteX4" fmla="*/ 33395 w 130875"/>
                <a:gd name="connsiteY4" fmla="*/ 176298 h 191538"/>
                <a:gd name="connsiteX0" fmla="*/ 33395 w 130875"/>
                <a:gd name="connsiteY0" fmla="*/ 176298 h 191538"/>
                <a:gd name="connsiteX1" fmla="*/ 0 w 130875"/>
                <a:gd name="connsiteY1" fmla="*/ 0 h 191538"/>
                <a:gd name="connsiteX2" fmla="*/ 130875 w 130875"/>
                <a:gd name="connsiteY2" fmla="*/ 0 h 191538"/>
                <a:gd name="connsiteX3" fmla="*/ 97479 w 130875"/>
                <a:gd name="connsiteY3" fmla="*/ 191538 h 191538"/>
                <a:gd name="connsiteX4" fmla="*/ 33395 w 130875"/>
                <a:gd name="connsiteY4" fmla="*/ 176298 h 191538"/>
                <a:gd name="connsiteX0" fmla="*/ 33395 w 130875"/>
                <a:gd name="connsiteY0" fmla="*/ 176298 h 176298"/>
                <a:gd name="connsiteX1" fmla="*/ 0 w 130875"/>
                <a:gd name="connsiteY1" fmla="*/ 0 h 176298"/>
                <a:gd name="connsiteX2" fmla="*/ 130875 w 130875"/>
                <a:gd name="connsiteY2" fmla="*/ 0 h 176298"/>
                <a:gd name="connsiteX3" fmla="*/ 99166 w 130875"/>
                <a:gd name="connsiteY3" fmla="*/ 175173 h 176298"/>
                <a:gd name="connsiteX4" fmla="*/ 33395 w 130875"/>
                <a:gd name="connsiteY4" fmla="*/ 176298 h 176298"/>
                <a:gd name="connsiteX0" fmla="*/ 33395 w 99166"/>
                <a:gd name="connsiteY0" fmla="*/ 176298 h 176298"/>
                <a:gd name="connsiteX1" fmla="*/ 0 w 99166"/>
                <a:gd name="connsiteY1" fmla="*/ 0 h 176298"/>
                <a:gd name="connsiteX2" fmla="*/ 73501 w 99166"/>
                <a:gd name="connsiteY2" fmla="*/ 4091 h 176298"/>
                <a:gd name="connsiteX3" fmla="*/ 99166 w 99166"/>
                <a:gd name="connsiteY3" fmla="*/ 175173 h 176298"/>
                <a:gd name="connsiteX4" fmla="*/ 33395 w 99166"/>
                <a:gd name="connsiteY4" fmla="*/ 176298 h 176298"/>
                <a:gd name="connsiteX0" fmla="*/ 40145 w 99166"/>
                <a:gd name="connsiteY0" fmla="*/ 170162 h 175173"/>
                <a:gd name="connsiteX1" fmla="*/ 0 w 99166"/>
                <a:gd name="connsiteY1" fmla="*/ 0 h 175173"/>
                <a:gd name="connsiteX2" fmla="*/ 73501 w 99166"/>
                <a:gd name="connsiteY2" fmla="*/ 4091 h 175173"/>
                <a:gd name="connsiteX3" fmla="*/ 99166 w 99166"/>
                <a:gd name="connsiteY3" fmla="*/ 175173 h 175173"/>
                <a:gd name="connsiteX4" fmla="*/ 40145 w 99166"/>
                <a:gd name="connsiteY4" fmla="*/ 170162 h 175173"/>
                <a:gd name="connsiteX0" fmla="*/ 40145 w 99166"/>
                <a:gd name="connsiteY0" fmla="*/ 170162 h 175173"/>
                <a:gd name="connsiteX1" fmla="*/ 0 w 99166"/>
                <a:gd name="connsiteY1" fmla="*/ 0 h 175173"/>
                <a:gd name="connsiteX2" fmla="*/ 60002 w 99166"/>
                <a:gd name="connsiteY2" fmla="*/ 8183 h 175173"/>
                <a:gd name="connsiteX3" fmla="*/ 99166 w 99166"/>
                <a:gd name="connsiteY3" fmla="*/ 175173 h 175173"/>
                <a:gd name="connsiteX4" fmla="*/ 40145 w 99166"/>
                <a:gd name="connsiteY4" fmla="*/ 170162 h 175173"/>
                <a:gd name="connsiteX0" fmla="*/ 40145 w 92416"/>
                <a:gd name="connsiteY0" fmla="*/ 170162 h 171082"/>
                <a:gd name="connsiteX1" fmla="*/ 0 w 92416"/>
                <a:gd name="connsiteY1" fmla="*/ 0 h 171082"/>
                <a:gd name="connsiteX2" fmla="*/ 60002 w 92416"/>
                <a:gd name="connsiteY2" fmla="*/ 8183 h 171082"/>
                <a:gd name="connsiteX3" fmla="*/ 92416 w 92416"/>
                <a:gd name="connsiteY3" fmla="*/ 171082 h 171082"/>
                <a:gd name="connsiteX4" fmla="*/ 40145 w 92416"/>
                <a:gd name="connsiteY4" fmla="*/ 170162 h 171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416" h="171082">
                  <a:moveTo>
                    <a:pt x="40145" y="170162"/>
                  </a:moveTo>
                  <a:lnTo>
                    <a:pt x="0" y="0"/>
                  </a:lnTo>
                  <a:lnTo>
                    <a:pt x="60002" y="8183"/>
                  </a:lnTo>
                  <a:lnTo>
                    <a:pt x="92416" y="171082"/>
                  </a:lnTo>
                  <a:lnTo>
                    <a:pt x="40145" y="17016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台形 75"/>
            <p:cNvSpPr/>
            <p:nvPr/>
          </p:nvSpPr>
          <p:spPr>
            <a:xfrm flipH="1">
              <a:off x="7790938" y="5499838"/>
              <a:ext cx="368618" cy="43151"/>
            </a:xfrm>
            <a:custGeom>
              <a:avLst/>
              <a:gdLst>
                <a:gd name="connsiteX0" fmla="*/ 0 w 216484"/>
                <a:gd name="connsiteY0" fmla="*/ 171218 h 171218"/>
                <a:gd name="connsiteX1" fmla="*/ 42805 w 216484"/>
                <a:gd name="connsiteY1" fmla="*/ 0 h 171218"/>
                <a:gd name="connsiteX2" fmla="*/ 173680 w 216484"/>
                <a:gd name="connsiteY2" fmla="*/ 0 h 171218"/>
                <a:gd name="connsiteX3" fmla="*/ 216484 w 216484"/>
                <a:gd name="connsiteY3" fmla="*/ 171218 h 171218"/>
                <a:gd name="connsiteX4" fmla="*/ 0 w 216484"/>
                <a:gd name="connsiteY4" fmla="*/ 171218 h 171218"/>
                <a:gd name="connsiteX0" fmla="*/ 33395 w 173679"/>
                <a:gd name="connsiteY0" fmla="*/ 176298 h 176298"/>
                <a:gd name="connsiteX1" fmla="*/ 0 w 173679"/>
                <a:gd name="connsiteY1" fmla="*/ 0 h 176298"/>
                <a:gd name="connsiteX2" fmla="*/ 130875 w 173679"/>
                <a:gd name="connsiteY2" fmla="*/ 0 h 176298"/>
                <a:gd name="connsiteX3" fmla="*/ 173679 w 173679"/>
                <a:gd name="connsiteY3" fmla="*/ 171218 h 176298"/>
                <a:gd name="connsiteX4" fmla="*/ 33395 w 173679"/>
                <a:gd name="connsiteY4" fmla="*/ 176298 h 176298"/>
                <a:gd name="connsiteX0" fmla="*/ 33395 w 130875"/>
                <a:gd name="connsiteY0" fmla="*/ 176298 h 191538"/>
                <a:gd name="connsiteX1" fmla="*/ 0 w 130875"/>
                <a:gd name="connsiteY1" fmla="*/ 0 h 191538"/>
                <a:gd name="connsiteX2" fmla="*/ 130875 w 130875"/>
                <a:gd name="connsiteY2" fmla="*/ 0 h 191538"/>
                <a:gd name="connsiteX3" fmla="*/ 97479 w 130875"/>
                <a:gd name="connsiteY3" fmla="*/ 191538 h 191538"/>
                <a:gd name="connsiteX4" fmla="*/ 33395 w 130875"/>
                <a:gd name="connsiteY4" fmla="*/ 176298 h 191538"/>
                <a:gd name="connsiteX0" fmla="*/ 33395 w 130875"/>
                <a:gd name="connsiteY0" fmla="*/ 176298 h 191538"/>
                <a:gd name="connsiteX1" fmla="*/ 0 w 130875"/>
                <a:gd name="connsiteY1" fmla="*/ 0 h 191538"/>
                <a:gd name="connsiteX2" fmla="*/ 130875 w 130875"/>
                <a:gd name="connsiteY2" fmla="*/ 0 h 191538"/>
                <a:gd name="connsiteX3" fmla="*/ 97479 w 130875"/>
                <a:gd name="connsiteY3" fmla="*/ 191538 h 191538"/>
                <a:gd name="connsiteX4" fmla="*/ 33395 w 130875"/>
                <a:gd name="connsiteY4" fmla="*/ 176298 h 191538"/>
                <a:gd name="connsiteX0" fmla="*/ 33395 w 130875"/>
                <a:gd name="connsiteY0" fmla="*/ 176298 h 176298"/>
                <a:gd name="connsiteX1" fmla="*/ 0 w 130875"/>
                <a:gd name="connsiteY1" fmla="*/ 0 h 176298"/>
                <a:gd name="connsiteX2" fmla="*/ 130875 w 130875"/>
                <a:gd name="connsiteY2" fmla="*/ 0 h 176298"/>
                <a:gd name="connsiteX3" fmla="*/ 99166 w 130875"/>
                <a:gd name="connsiteY3" fmla="*/ 175173 h 176298"/>
                <a:gd name="connsiteX4" fmla="*/ 33395 w 130875"/>
                <a:gd name="connsiteY4" fmla="*/ 176298 h 176298"/>
                <a:gd name="connsiteX0" fmla="*/ 33395 w 130875"/>
                <a:gd name="connsiteY0" fmla="*/ 176298 h 176298"/>
                <a:gd name="connsiteX1" fmla="*/ 0 w 130875"/>
                <a:gd name="connsiteY1" fmla="*/ 0 h 176298"/>
                <a:gd name="connsiteX2" fmla="*/ 130875 w 130875"/>
                <a:gd name="connsiteY2" fmla="*/ 12274 h 176298"/>
                <a:gd name="connsiteX3" fmla="*/ 99166 w 130875"/>
                <a:gd name="connsiteY3" fmla="*/ 175173 h 176298"/>
                <a:gd name="connsiteX4" fmla="*/ 33395 w 130875"/>
                <a:gd name="connsiteY4" fmla="*/ 176298 h 176298"/>
                <a:gd name="connsiteX0" fmla="*/ 33395 w 130875"/>
                <a:gd name="connsiteY0" fmla="*/ 166069 h 166069"/>
                <a:gd name="connsiteX1" fmla="*/ 0 w 130875"/>
                <a:gd name="connsiteY1" fmla="*/ 0 h 166069"/>
                <a:gd name="connsiteX2" fmla="*/ 130875 w 130875"/>
                <a:gd name="connsiteY2" fmla="*/ 2045 h 166069"/>
                <a:gd name="connsiteX3" fmla="*/ 99166 w 130875"/>
                <a:gd name="connsiteY3" fmla="*/ 164944 h 166069"/>
                <a:gd name="connsiteX4" fmla="*/ 33395 w 130875"/>
                <a:gd name="connsiteY4" fmla="*/ 166069 h 166069"/>
                <a:gd name="connsiteX0" fmla="*/ 33395 w 130875"/>
                <a:gd name="connsiteY0" fmla="*/ 166069 h 166069"/>
                <a:gd name="connsiteX1" fmla="*/ 0 w 130875"/>
                <a:gd name="connsiteY1" fmla="*/ 0 h 166069"/>
                <a:gd name="connsiteX2" fmla="*/ 130875 w 130875"/>
                <a:gd name="connsiteY2" fmla="*/ 2045 h 166069"/>
                <a:gd name="connsiteX3" fmla="*/ 88796 w 130875"/>
                <a:gd name="connsiteY3" fmla="*/ 81072 h 166069"/>
                <a:gd name="connsiteX4" fmla="*/ 33395 w 130875"/>
                <a:gd name="connsiteY4" fmla="*/ 166069 h 166069"/>
                <a:gd name="connsiteX0" fmla="*/ 20770 w 130875"/>
                <a:gd name="connsiteY0" fmla="*/ 78106 h 81072"/>
                <a:gd name="connsiteX1" fmla="*/ 0 w 130875"/>
                <a:gd name="connsiteY1" fmla="*/ 0 h 81072"/>
                <a:gd name="connsiteX2" fmla="*/ 130875 w 130875"/>
                <a:gd name="connsiteY2" fmla="*/ 2045 h 81072"/>
                <a:gd name="connsiteX3" fmla="*/ 88796 w 130875"/>
                <a:gd name="connsiteY3" fmla="*/ 81072 h 81072"/>
                <a:gd name="connsiteX4" fmla="*/ 20770 w 130875"/>
                <a:gd name="connsiteY4" fmla="*/ 78106 h 81072"/>
                <a:gd name="connsiteX0" fmla="*/ 20770 w 130875"/>
                <a:gd name="connsiteY0" fmla="*/ 78106 h 78106"/>
                <a:gd name="connsiteX1" fmla="*/ 0 w 130875"/>
                <a:gd name="connsiteY1" fmla="*/ 0 h 78106"/>
                <a:gd name="connsiteX2" fmla="*/ 130875 w 130875"/>
                <a:gd name="connsiteY2" fmla="*/ 2045 h 78106"/>
                <a:gd name="connsiteX3" fmla="*/ 92403 w 130875"/>
                <a:gd name="connsiteY3" fmla="*/ 62661 h 78106"/>
                <a:gd name="connsiteX4" fmla="*/ 20770 w 130875"/>
                <a:gd name="connsiteY4" fmla="*/ 78106 h 78106"/>
                <a:gd name="connsiteX0" fmla="*/ 7244 w 117349"/>
                <a:gd name="connsiteY0" fmla="*/ 78106 h 78106"/>
                <a:gd name="connsiteX1" fmla="*/ 0 w 117349"/>
                <a:gd name="connsiteY1" fmla="*/ 0 h 78106"/>
                <a:gd name="connsiteX2" fmla="*/ 117349 w 117349"/>
                <a:gd name="connsiteY2" fmla="*/ 2045 h 78106"/>
                <a:gd name="connsiteX3" fmla="*/ 78877 w 117349"/>
                <a:gd name="connsiteY3" fmla="*/ 62661 h 78106"/>
                <a:gd name="connsiteX4" fmla="*/ 7244 w 117349"/>
                <a:gd name="connsiteY4" fmla="*/ 78106 h 78106"/>
                <a:gd name="connsiteX0" fmla="*/ 2735 w 117349"/>
                <a:gd name="connsiteY0" fmla="*/ 53558 h 62661"/>
                <a:gd name="connsiteX1" fmla="*/ 0 w 117349"/>
                <a:gd name="connsiteY1" fmla="*/ 0 h 62661"/>
                <a:gd name="connsiteX2" fmla="*/ 117349 w 117349"/>
                <a:gd name="connsiteY2" fmla="*/ 2045 h 62661"/>
                <a:gd name="connsiteX3" fmla="*/ 78877 w 117349"/>
                <a:gd name="connsiteY3" fmla="*/ 62661 h 62661"/>
                <a:gd name="connsiteX4" fmla="*/ 2735 w 117349"/>
                <a:gd name="connsiteY4" fmla="*/ 53558 h 62661"/>
                <a:gd name="connsiteX0" fmla="*/ 2735 w 117349"/>
                <a:gd name="connsiteY0" fmla="*/ 53558 h 53558"/>
                <a:gd name="connsiteX1" fmla="*/ 0 w 117349"/>
                <a:gd name="connsiteY1" fmla="*/ 0 h 53558"/>
                <a:gd name="connsiteX2" fmla="*/ 117349 w 117349"/>
                <a:gd name="connsiteY2" fmla="*/ 2045 h 53558"/>
                <a:gd name="connsiteX3" fmla="*/ 100970 w 117349"/>
                <a:gd name="connsiteY3" fmla="*/ 38113 h 53558"/>
                <a:gd name="connsiteX4" fmla="*/ 2735 w 117349"/>
                <a:gd name="connsiteY4" fmla="*/ 53558 h 53558"/>
                <a:gd name="connsiteX0" fmla="*/ 2735 w 107430"/>
                <a:gd name="connsiteY0" fmla="*/ 53558 h 53558"/>
                <a:gd name="connsiteX1" fmla="*/ 0 w 107430"/>
                <a:gd name="connsiteY1" fmla="*/ 0 h 53558"/>
                <a:gd name="connsiteX2" fmla="*/ 107430 w 107430"/>
                <a:gd name="connsiteY2" fmla="*/ 4090 h 53558"/>
                <a:gd name="connsiteX3" fmla="*/ 100970 w 107430"/>
                <a:gd name="connsiteY3" fmla="*/ 38113 h 53558"/>
                <a:gd name="connsiteX4" fmla="*/ 2735 w 107430"/>
                <a:gd name="connsiteY4" fmla="*/ 53558 h 53558"/>
                <a:gd name="connsiteX0" fmla="*/ 0 w 104695"/>
                <a:gd name="connsiteY0" fmla="*/ 55604 h 55604"/>
                <a:gd name="connsiteX1" fmla="*/ 1774 w 104695"/>
                <a:gd name="connsiteY1" fmla="*/ 0 h 55604"/>
                <a:gd name="connsiteX2" fmla="*/ 104695 w 104695"/>
                <a:gd name="connsiteY2" fmla="*/ 6136 h 55604"/>
                <a:gd name="connsiteX3" fmla="*/ 98235 w 104695"/>
                <a:gd name="connsiteY3" fmla="*/ 40159 h 55604"/>
                <a:gd name="connsiteX4" fmla="*/ 0 w 104695"/>
                <a:gd name="connsiteY4" fmla="*/ 55604 h 5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695" h="55604">
                  <a:moveTo>
                    <a:pt x="0" y="55604"/>
                  </a:moveTo>
                  <a:cubicBezTo>
                    <a:pt x="591" y="37069"/>
                    <a:pt x="1183" y="18535"/>
                    <a:pt x="1774" y="0"/>
                  </a:cubicBezTo>
                  <a:lnTo>
                    <a:pt x="104695" y="6136"/>
                  </a:lnTo>
                  <a:lnTo>
                    <a:pt x="98235" y="40159"/>
                  </a:lnTo>
                  <a:lnTo>
                    <a:pt x="0" y="556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テキスト ボックス 81"/>
          <p:cNvSpPr txBox="1"/>
          <p:nvPr/>
        </p:nvSpPr>
        <p:spPr>
          <a:xfrm>
            <a:off x="8647615" y="5854346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Water</a:t>
            </a:r>
          </a:p>
        </p:txBody>
      </p:sp>
      <p:sp>
        <p:nvSpPr>
          <p:cNvPr id="309" name="テキスト ボックス 308"/>
          <p:cNvSpPr txBox="1"/>
          <p:nvPr/>
        </p:nvSpPr>
        <p:spPr>
          <a:xfrm>
            <a:off x="4961750" y="5665205"/>
            <a:ext cx="1764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Pharmaceutical/</a:t>
            </a:r>
          </a:p>
          <a:p>
            <a:r>
              <a:rPr lang="en-US" sz="1600" dirty="0"/>
              <a:t>medicated product</a:t>
            </a:r>
          </a:p>
        </p:txBody>
      </p:sp>
      <p:sp>
        <p:nvSpPr>
          <p:cNvPr id="310" name="テキスト ボックス 309"/>
          <p:cNvSpPr txBox="1"/>
          <p:nvPr/>
        </p:nvSpPr>
        <p:spPr>
          <a:xfrm>
            <a:off x="9114743" y="5076436"/>
            <a:ext cx="623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Wine</a:t>
            </a:r>
          </a:p>
        </p:txBody>
      </p:sp>
      <p:sp>
        <p:nvSpPr>
          <p:cNvPr id="311" name="テキスト ボックス 310"/>
          <p:cNvSpPr txBox="1"/>
          <p:nvPr/>
        </p:nvSpPr>
        <p:spPr>
          <a:xfrm>
            <a:off x="7870505" y="5058577"/>
            <a:ext cx="574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Beer</a:t>
            </a:r>
          </a:p>
        </p:txBody>
      </p:sp>
      <p:sp>
        <p:nvSpPr>
          <p:cNvPr id="312" name="テキスト ボックス 311"/>
          <p:cNvSpPr txBox="1"/>
          <p:nvPr/>
        </p:nvSpPr>
        <p:spPr>
          <a:xfrm>
            <a:off x="5345638" y="5023070"/>
            <a:ext cx="1085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Restaurant</a:t>
            </a:r>
          </a:p>
        </p:txBody>
      </p:sp>
      <p:sp>
        <p:nvSpPr>
          <p:cNvPr id="313" name="テキスト ボックス 312"/>
          <p:cNvSpPr txBox="1"/>
          <p:nvPr/>
        </p:nvSpPr>
        <p:spPr>
          <a:xfrm>
            <a:off x="3744631" y="5009271"/>
            <a:ext cx="8865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Take out</a:t>
            </a:r>
          </a:p>
        </p:txBody>
      </p:sp>
      <p:sp>
        <p:nvSpPr>
          <p:cNvPr id="314" name="テキスト ボックス 313"/>
          <p:cNvSpPr txBox="1"/>
          <p:nvPr/>
        </p:nvSpPr>
        <p:spPr>
          <a:xfrm>
            <a:off x="2953343" y="5674446"/>
            <a:ext cx="1132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Newspaper</a:t>
            </a:r>
          </a:p>
        </p:txBody>
      </p:sp>
      <p:sp>
        <p:nvSpPr>
          <p:cNvPr id="315" name="テキスト ボックス 314"/>
          <p:cNvSpPr txBox="1"/>
          <p:nvPr/>
        </p:nvSpPr>
        <p:spPr>
          <a:xfrm>
            <a:off x="804243" y="3302491"/>
            <a:ext cx="14382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Foods &amp; Drinks</a:t>
            </a:r>
          </a:p>
        </p:txBody>
      </p: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BAE478BD-576D-48EA-956D-E717FF43709D}"/>
              </a:ext>
            </a:extLst>
          </p:cNvPr>
          <p:cNvGrpSpPr/>
          <p:nvPr/>
        </p:nvGrpSpPr>
        <p:grpSpPr>
          <a:xfrm>
            <a:off x="308107" y="141130"/>
            <a:ext cx="6131956" cy="1041477"/>
            <a:chOff x="895054" y="166706"/>
            <a:chExt cx="6131956" cy="1041477"/>
          </a:xfrm>
        </p:grpSpPr>
        <p:sp>
          <p:nvSpPr>
            <p:cNvPr id="241" name="正方形/長方形 240">
              <a:extLst>
                <a:ext uri="{FF2B5EF4-FFF2-40B4-BE49-F238E27FC236}">
                  <a16:creationId xmlns:a16="http://schemas.microsoft.com/office/drawing/2014/main" id="{A0DAD6A8-31D4-4A63-942F-7DD3EA3F1416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正方形/長方形 241">
              <a:extLst>
                <a:ext uri="{FF2B5EF4-FFF2-40B4-BE49-F238E27FC236}">
                  <a16:creationId xmlns:a16="http://schemas.microsoft.com/office/drawing/2014/main" id="{B8058CA2-F716-4E65-B869-86A5B768EDA6}"/>
                </a:ext>
              </a:extLst>
            </p:cNvPr>
            <p:cNvSpPr/>
            <p:nvPr/>
          </p:nvSpPr>
          <p:spPr>
            <a:xfrm>
              <a:off x="2123228" y="288707"/>
              <a:ext cx="4191041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252" name="グループ化 251">
              <a:extLst>
                <a:ext uri="{FF2B5EF4-FFF2-40B4-BE49-F238E27FC236}">
                  <a16:creationId xmlns:a16="http://schemas.microsoft.com/office/drawing/2014/main" id="{B78A98AD-BE39-4E6B-AC3B-C249F263364E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257" name="グループ化 256">
                <a:extLst>
                  <a:ext uri="{FF2B5EF4-FFF2-40B4-BE49-F238E27FC236}">
                    <a16:creationId xmlns:a16="http://schemas.microsoft.com/office/drawing/2014/main" id="{E96E47FD-CED8-4B4D-A78B-02E7F5F3A2B7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259" name="円/楕円 10">
                  <a:extLst>
                    <a:ext uri="{FF2B5EF4-FFF2-40B4-BE49-F238E27FC236}">
                      <a16:creationId xmlns:a16="http://schemas.microsoft.com/office/drawing/2014/main" id="{9B7213FE-23D4-41D2-A8B6-2A1970F287EF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0" name="円/楕円 11">
                  <a:extLst>
                    <a:ext uri="{FF2B5EF4-FFF2-40B4-BE49-F238E27FC236}">
                      <a16:creationId xmlns:a16="http://schemas.microsoft.com/office/drawing/2014/main" id="{B0FC4E18-8E51-4086-A910-77EEA189431D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1" name="円/楕円 12">
                  <a:extLst>
                    <a:ext uri="{FF2B5EF4-FFF2-40B4-BE49-F238E27FC236}">
                      <a16:creationId xmlns:a16="http://schemas.microsoft.com/office/drawing/2014/main" id="{4C1DFF1C-CF2F-45C1-A6D4-8FBDE54C9781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8" name="テキスト ボックス 257">
                <a:extLst>
                  <a:ext uri="{FF2B5EF4-FFF2-40B4-BE49-F238E27FC236}">
                    <a16:creationId xmlns:a16="http://schemas.microsoft.com/office/drawing/2014/main" id="{9AB4BDC0-73A1-4DF6-A728-1B41C6BEE618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Ⅰ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２</a:t>
                </a:r>
              </a:p>
            </p:txBody>
          </p:sp>
        </p:grpSp>
        <p:sp>
          <p:nvSpPr>
            <p:cNvPr id="256" name="正方形/長方形 255">
              <a:extLst>
                <a:ext uri="{FF2B5EF4-FFF2-40B4-BE49-F238E27FC236}">
                  <a16:creationId xmlns:a16="http://schemas.microsoft.com/office/drawing/2014/main" id="{7CDA3DAC-5696-4858-A264-23F5ECFE45EC}"/>
                </a:ext>
              </a:extLst>
            </p:cNvPr>
            <p:cNvSpPr/>
            <p:nvPr/>
          </p:nvSpPr>
          <p:spPr>
            <a:xfrm>
              <a:off x="2101410" y="288523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  <a:p>
              <a:pPr algn="ctr"/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Multiple  Consumption Tax Rate</a:t>
              </a:r>
            </a:p>
            <a:p>
              <a:pPr algn="ctr"/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28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304713" y="164265"/>
            <a:ext cx="6988966" cy="1041477"/>
            <a:chOff x="895054" y="166706"/>
            <a:chExt cx="6131956" cy="1041477"/>
          </a:xfrm>
        </p:grpSpPr>
        <p:sp>
          <p:nvSpPr>
            <p:cNvPr id="19" name="正方形/長方形 18"/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123227" y="288707"/>
              <a:ext cx="4680882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Qualified Invoice Issuers</a:t>
              </a:r>
              <a:endParaRPr kumimoji="1" lang="ja-JP" altLang="en-US" sz="24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1096168" y="288438"/>
              <a:ext cx="776175" cy="765457"/>
              <a:chOff x="1096168" y="288438"/>
              <a:chExt cx="776175" cy="765457"/>
            </a:xfrm>
          </p:grpSpPr>
          <p:grpSp>
            <p:nvGrpSpPr>
              <p:cNvPr id="22" name="グループ化 21"/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24" name="円/楕円 23"/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円/楕円 24"/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円/楕円 25"/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3" name="テキスト ボックス 22"/>
              <p:cNvSpPr txBox="1"/>
              <p:nvPr/>
            </p:nvSpPr>
            <p:spPr>
              <a:xfrm>
                <a:off x="1096168" y="467791"/>
                <a:ext cx="747319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Ⅰ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３</a:t>
                </a:r>
              </a:p>
            </p:txBody>
          </p:sp>
        </p:grpSp>
      </p:grpSp>
      <p:cxnSp>
        <p:nvCxnSpPr>
          <p:cNvPr id="27" name="直線コネクタ 26"/>
          <p:cNvCxnSpPr/>
          <p:nvPr/>
        </p:nvCxnSpPr>
        <p:spPr>
          <a:xfrm flipV="1">
            <a:off x="210457" y="126387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759900" y="2131322"/>
            <a:ext cx="2518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multiple consumption tax rate system started</a:t>
            </a:r>
            <a:r>
              <a:rPr lang="en-US" sz="2400" dirty="0"/>
              <a:t>.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759900" y="2847295"/>
            <a:ext cx="8384102" cy="3094021"/>
            <a:chOff x="759900" y="2847295"/>
            <a:chExt cx="8384102" cy="3094021"/>
          </a:xfrm>
        </p:grpSpPr>
        <p:sp>
          <p:nvSpPr>
            <p:cNvPr id="31" name="フリーフォーム 30"/>
            <p:cNvSpPr/>
            <p:nvPr/>
          </p:nvSpPr>
          <p:spPr>
            <a:xfrm rot="16200000">
              <a:off x="4370707" y="1921865"/>
              <a:ext cx="1080610" cy="2931469"/>
            </a:xfrm>
            <a:custGeom>
              <a:avLst/>
              <a:gdLst>
                <a:gd name="connsiteX0" fmla="*/ 508000 w 508000"/>
                <a:gd name="connsiteY0" fmla="*/ 0 h 1826436"/>
                <a:gd name="connsiteX1" fmla="*/ 508000 w 508000"/>
                <a:gd name="connsiteY1" fmla="*/ 1459940 h 1826436"/>
                <a:gd name="connsiteX2" fmla="*/ 254000 w 508000"/>
                <a:gd name="connsiteY2" fmla="*/ 1826436 h 1826436"/>
                <a:gd name="connsiteX3" fmla="*/ 0 w 508000"/>
                <a:gd name="connsiteY3" fmla="*/ 1459940 h 1826436"/>
                <a:gd name="connsiteX4" fmla="*/ 0 w 508000"/>
                <a:gd name="connsiteY4" fmla="*/ 0 h 1826436"/>
                <a:gd name="connsiteX5" fmla="*/ 254000 w 508000"/>
                <a:gd name="connsiteY5" fmla="*/ 366496 h 182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000" h="1826436">
                  <a:moveTo>
                    <a:pt x="508000" y="0"/>
                  </a:moveTo>
                  <a:lnTo>
                    <a:pt x="508000" y="1459940"/>
                  </a:lnTo>
                  <a:lnTo>
                    <a:pt x="254000" y="1826436"/>
                  </a:lnTo>
                  <a:lnTo>
                    <a:pt x="0" y="1459940"/>
                  </a:lnTo>
                  <a:lnTo>
                    <a:pt x="0" y="0"/>
                  </a:lnTo>
                  <a:lnTo>
                    <a:pt x="254000" y="366496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フローチャート: 他ページ結合子 29"/>
            <p:cNvSpPr/>
            <p:nvPr/>
          </p:nvSpPr>
          <p:spPr>
            <a:xfrm rot="16200000">
              <a:off x="1765167" y="1864487"/>
              <a:ext cx="1062866" cy="3073400"/>
            </a:xfrm>
            <a:prstGeom prst="flowChartOffpageConnector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フリーフォーム 31"/>
            <p:cNvSpPr/>
            <p:nvPr/>
          </p:nvSpPr>
          <p:spPr>
            <a:xfrm rot="16200000">
              <a:off x="7027763" y="1845275"/>
              <a:ext cx="1074380" cy="3158095"/>
            </a:xfrm>
            <a:custGeom>
              <a:avLst/>
              <a:gdLst>
                <a:gd name="connsiteX0" fmla="*/ 508000 w 508000"/>
                <a:gd name="connsiteY0" fmla="*/ 0 h 1826436"/>
                <a:gd name="connsiteX1" fmla="*/ 508000 w 508000"/>
                <a:gd name="connsiteY1" fmla="*/ 1459940 h 1826436"/>
                <a:gd name="connsiteX2" fmla="*/ 254000 w 508000"/>
                <a:gd name="connsiteY2" fmla="*/ 1826436 h 1826436"/>
                <a:gd name="connsiteX3" fmla="*/ 0 w 508000"/>
                <a:gd name="connsiteY3" fmla="*/ 1459940 h 1826436"/>
                <a:gd name="connsiteX4" fmla="*/ 0 w 508000"/>
                <a:gd name="connsiteY4" fmla="*/ 0 h 1826436"/>
                <a:gd name="connsiteX5" fmla="*/ 254000 w 508000"/>
                <a:gd name="connsiteY5" fmla="*/ 366496 h 1826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8000" h="1826436">
                  <a:moveTo>
                    <a:pt x="508000" y="0"/>
                  </a:moveTo>
                  <a:lnTo>
                    <a:pt x="508000" y="1459940"/>
                  </a:lnTo>
                  <a:lnTo>
                    <a:pt x="254000" y="1826436"/>
                  </a:lnTo>
                  <a:lnTo>
                    <a:pt x="0" y="1459940"/>
                  </a:lnTo>
                  <a:lnTo>
                    <a:pt x="0" y="0"/>
                  </a:lnTo>
                  <a:lnTo>
                    <a:pt x="254000" y="366496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フリーフォーム 37"/>
            <p:cNvSpPr/>
            <p:nvPr/>
          </p:nvSpPr>
          <p:spPr>
            <a:xfrm rot="16200000">
              <a:off x="7184757" y="3292936"/>
              <a:ext cx="389466" cy="944897"/>
            </a:xfrm>
            <a:custGeom>
              <a:avLst/>
              <a:gdLst>
                <a:gd name="connsiteX0" fmla="*/ 389466 w 389466"/>
                <a:gd name="connsiteY0" fmla="*/ 0 h 944897"/>
                <a:gd name="connsiteX1" fmla="*/ 389466 w 389466"/>
                <a:gd name="connsiteY1" fmla="*/ 755918 h 944897"/>
                <a:gd name="connsiteX2" fmla="*/ 194733 w 389466"/>
                <a:gd name="connsiteY2" fmla="*/ 944897 h 944897"/>
                <a:gd name="connsiteX3" fmla="*/ 0 w 389466"/>
                <a:gd name="connsiteY3" fmla="*/ 755918 h 944897"/>
                <a:gd name="connsiteX4" fmla="*/ 0 w 389466"/>
                <a:gd name="connsiteY4" fmla="*/ 0 h 944897"/>
                <a:gd name="connsiteX5" fmla="*/ 14994 w 389466"/>
                <a:gd name="connsiteY5" fmla="*/ 0 h 944897"/>
                <a:gd name="connsiteX6" fmla="*/ 194733 w 389466"/>
                <a:gd name="connsiteY6" fmla="*/ 174429 h 944897"/>
                <a:gd name="connsiteX7" fmla="*/ 374473 w 389466"/>
                <a:gd name="connsiteY7" fmla="*/ 0 h 94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9466" h="944897">
                  <a:moveTo>
                    <a:pt x="389466" y="0"/>
                  </a:moveTo>
                  <a:lnTo>
                    <a:pt x="389466" y="755918"/>
                  </a:lnTo>
                  <a:lnTo>
                    <a:pt x="194733" y="944897"/>
                  </a:lnTo>
                  <a:lnTo>
                    <a:pt x="0" y="755918"/>
                  </a:lnTo>
                  <a:lnTo>
                    <a:pt x="0" y="0"/>
                  </a:lnTo>
                  <a:lnTo>
                    <a:pt x="14994" y="0"/>
                  </a:lnTo>
                  <a:lnTo>
                    <a:pt x="194733" y="174429"/>
                  </a:lnTo>
                  <a:lnTo>
                    <a:pt x="374473" y="0"/>
                  </a:lnTo>
                  <a:close/>
                </a:path>
              </a:pathLst>
            </a:custGeom>
            <a:solidFill>
              <a:srgbClr val="FEE6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フリーフォーム 38"/>
            <p:cNvSpPr/>
            <p:nvPr/>
          </p:nvSpPr>
          <p:spPr>
            <a:xfrm rot="16200000">
              <a:off x="5199152" y="3248493"/>
              <a:ext cx="389466" cy="944897"/>
            </a:xfrm>
            <a:custGeom>
              <a:avLst/>
              <a:gdLst>
                <a:gd name="connsiteX0" fmla="*/ 389466 w 389466"/>
                <a:gd name="connsiteY0" fmla="*/ 0 h 944897"/>
                <a:gd name="connsiteX1" fmla="*/ 389466 w 389466"/>
                <a:gd name="connsiteY1" fmla="*/ 755918 h 944897"/>
                <a:gd name="connsiteX2" fmla="*/ 194733 w 389466"/>
                <a:gd name="connsiteY2" fmla="*/ 944897 h 944897"/>
                <a:gd name="connsiteX3" fmla="*/ 0 w 389466"/>
                <a:gd name="connsiteY3" fmla="*/ 755918 h 944897"/>
                <a:gd name="connsiteX4" fmla="*/ 0 w 389466"/>
                <a:gd name="connsiteY4" fmla="*/ 0 h 944897"/>
                <a:gd name="connsiteX5" fmla="*/ 14994 w 389466"/>
                <a:gd name="connsiteY5" fmla="*/ 0 h 944897"/>
                <a:gd name="connsiteX6" fmla="*/ 194733 w 389466"/>
                <a:gd name="connsiteY6" fmla="*/ 174429 h 944897"/>
                <a:gd name="connsiteX7" fmla="*/ 374473 w 389466"/>
                <a:gd name="connsiteY7" fmla="*/ 0 h 94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9466" h="944897">
                  <a:moveTo>
                    <a:pt x="389466" y="0"/>
                  </a:moveTo>
                  <a:lnTo>
                    <a:pt x="389466" y="755918"/>
                  </a:lnTo>
                  <a:lnTo>
                    <a:pt x="194733" y="944897"/>
                  </a:lnTo>
                  <a:lnTo>
                    <a:pt x="0" y="755918"/>
                  </a:lnTo>
                  <a:lnTo>
                    <a:pt x="0" y="0"/>
                  </a:lnTo>
                  <a:lnTo>
                    <a:pt x="14994" y="0"/>
                  </a:lnTo>
                  <a:lnTo>
                    <a:pt x="194733" y="174429"/>
                  </a:lnTo>
                  <a:lnTo>
                    <a:pt x="374473" y="0"/>
                  </a:lnTo>
                  <a:close/>
                </a:path>
              </a:pathLst>
            </a:custGeom>
            <a:solidFill>
              <a:srgbClr val="FEE6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フリーフォーム 39"/>
            <p:cNvSpPr/>
            <p:nvPr/>
          </p:nvSpPr>
          <p:spPr>
            <a:xfrm rot="16200000">
              <a:off x="4208940" y="3248365"/>
              <a:ext cx="389466" cy="944897"/>
            </a:xfrm>
            <a:custGeom>
              <a:avLst/>
              <a:gdLst>
                <a:gd name="connsiteX0" fmla="*/ 389466 w 389466"/>
                <a:gd name="connsiteY0" fmla="*/ 0 h 944897"/>
                <a:gd name="connsiteX1" fmla="*/ 389466 w 389466"/>
                <a:gd name="connsiteY1" fmla="*/ 755918 h 944897"/>
                <a:gd name="connsiteX2" fmla="*/ 194733 w 389466"/>
                <a:gd name="connsiteY2" fmla="*/ 944897 h 944897"/>
                <a:gd name="connsiteX3" fmla="*/ 0 w 389466"/>
                <a:gd name="connsiteY3" fmla="*/ 755918 h 944897"/>
                <a:gd name="connsiteX4" fmla="*/ 0 w 389466"/>
                <a:gd name="connsiteY4" fmla="*/ 0 h 944897"/>
                <a:gd name="connsiteX5" fmla="*/ 14994 w 389466"/>
                <a:gd name="connsiteY5" fmla="*/ 0 h 944897"/>
                <a:gd name="connsiteX6" fmla="*/ 194733 w 389466"/>
                <a:gd name="connsiteY6" fmla="*/ 174429 h 944897"/>
                <a:gd name="connsiteX7" fmla="*/ 374473 w 389466"/>
                <a:gd name="connsiteY7" fmla="*/ 0 h 94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9466" h="944897">
                  <a:moveTo>
                    <a:pt x="389466" y="0"/>
                  </a:moveTo>
                  <a:lnTo>
                    <a:pt x="389466" y="755918"/>
                  </a:lnTo>
                  <a:lnTo>
                    <a:pt x="194733" y="944897"/>
                  </a:lnTo>
                  <a:lnTo>
                    <a:pt x="0" y="755918"/>
                  </a:lnTo>
                  <a:lnTo>
                    <a:pt x="0" y="0"/>
                  </a:lnTo>
                  <a:lnTo>
                    <a:pt x="14994" y="0"/>
                  </a:lnTo>
                  <a:lnTo>
                    <a:pt x="194733" y="174429"/>
                  </a:lnTo>
                  <a:lnTo>
                    <a:pt x="374473" y="0"/>
                  </a:lnTo>
                  <a:close/>
                </a:path>
              </a:pathLst>
            </a:custGeom>
            <a:solidFill>
              <a:srgbClr val="FEE6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フリーフォーム 40"/>
            <p:cNvSpPr/>
            <p:nvPr/>
          </p:nvSpPr>
          <p:spPr>
            <a:xfrm rot="16200000">
              <a:off x="2017404" y="3263598"/>
              <a:ext cx="389466" cy="944897"/>
            </a:xfrm>
            <a:custGeom>
              <a:avLst/>
              <a:gdLst>
                <a:gd name="connsiteX0" fmla="*/ 389466 w 389466"/>
                <a:gd name="connsiteY0" fmla="*/ 0 h 944897"/>
                <a:gd name="connsiteX1" fmla="*/ 389466 w 389466"/>
                <a:gd name="connsiteY1" fmla="*/ 755918 h 944897"/>
                <a:gd name="connsiteX2" fmla="*/ 194733 w 389466"/>
                <a:gd name="connsiteY2" fmla="*/ 944897 h 944897"/>
                <a:gd name="connsiteX3" fmla="*/ 0 w 389466"/>
                <a:gd name="connsiteY3" fmla="*/ 755918 h 944897"/>
                <a:gd name="connsiteX4" fmla="*/ 0 w 389466"/>
                <a:gd name="connsiteY4" fmla="*/ 0 h 944897"/>
                <a:gd name="connsiteX5" fmla="*/ 14994 w 389466"/>
                <a:gd name="connsiteY5" fmla="*/ 0 h 944897"/>
                <a:gd name="connsiteX6" fmla="*/ 194733 w 389466"/>
                <a:gd name="connsiteY6" fmla="*/ 174429 h 944897"/>
                <a:gd name="connsiteX7" fmla="*/ 374473 w 389466"/>
                <a:gd name="connsiteY7" fmla="*/ 0 h 94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89466" h="944897">
                  <a:moveTo>
                    <a:pt x="389466" y="0"/>
                  </a:moveTo>
                  <a:lnTo>
                    <a:pt x="389466" y="755918"/>
                  </a:lnTo>
                  <a:lnTo>
                    <a:pt x="194733" y="944897"/>
                  </a:lnTo>
                  <a:lnTo>
                    <a:pt x="0" y="755918"/>
                  </a:lnTo>
                  <a:lnTo>
                    <a:pt x="0" y="0"/>
                  </a:lnTo>
                  <a:lnTo>
                    <a:pt x="14994" y="0"/>
                  </a:lnTo>
                  <a:lnTo>
                    <a:pt x="194733" y="174429"/>
                  </a:lnTo>
                  <a:lnTo>
                    <a:pt x="374473" y="0"/>
                  </a:lnTo>
                  <a:close/>
                </a:path>
              </a:pathLst>
            </a:custGeom>
            <a:solidFill>
              <a:srgbClr val="FEE6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739688" y="3060006"/>
              <a:ext cx="7553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2019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603070" y="3060005"/>
              <a:ext cx="7553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2021</a:t>
              </a: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7293679" y="3074639"/>
              <a:ext cx="7553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2023</a:t>
              </a: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811867" y="3581400"/>
              <a:ext cx="81794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1 Oct</a:t>
              </a: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005053" y="3548215"/>
              <a:ext cx="7922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1 Oct</a:t>
              </a: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6983387" y="3558246"/>
              <a:ext cx="7922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1 Oct</a:t>
              </a: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4060251" y="3526080"/>
              <a:ext cx="8002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1 Apr</a:t>
              </a: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795091" y="4468677"/>
              <a:ext cx="1330042" cy="13885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>
                  <a:solidFill>
                    <a:schemeClr val="tx1"/>
                  </a:solidFill>
                </a:rPr>
                <a:t>invoice</a:t>
              </a:r>
            </a:p>
          </p:txBody>
        </p:sp>
        <p:sp>
          <p:nvSpPr>
            <p:cNvPr id="11" name="フローチャート: 他ページ結合子 10"/>
            <p:cNvSpPr/>
            <p:nvPr/>
          </p:nvSpPr>
          <p:spPr>
            <a:xfrm rot="16200000">
              <a:off x="3786524" y="2936185"/>
              <a:ext cx="695989" cy="3776131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878 w 10000"/>
                <a:gd name="connsiteY2" fmla="*/ 8524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878 w 10000"/>
                <a:gd name="connsiteY2" fmla="*/ 8524 h 10000"/>
                <a:gd name="connsiteX3" fmla="*/ 5000 w 10000"/>
                <a:gd name="connsiteY3" fmla="*/ 10000 h 10000"/>
                <a:gd name="connsiteX4" fmla="*/ 243 w 10000"/>
                <a:gd name="connsiteY4" fmla="*/ 8546 h 10000"/>
                <a:gd name="connsiteX5" fmla="*/ 0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959" y="2841"/>
                    <a:pt x="9919" y="5683"/>
                    <a:pt x="9878" y="8524"/>
                  </a:cubicBezTo>
                  <a:lnTo>
                    <a:pt x="5000" y="10000"/>
                  </a:lnTo>
                  <a:lnTo>
                    <a:pt x="243" y="854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フローチャート: 他ページ結合子 10"/>
            <p:cNvSpPr/>
            <p:nvPr/>
          </p:nvSpPr>
          <p:spPr>
            <a:xfrm rot="16200000">
              <a:off x="7201602" y="3265908"/>
              <a:ext cx="695989" cy="3090333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878 w 10000"/>
                <a:gd name="connsiteY2" fmla="*/ 8524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878 w 10000"/>
                <a:gd name="connsiteY2" fmla="*/ 8524 h 10000"/>
                <a:gd name="connsiteX3" fmla="*/ 5000 w 10000"/>
                <a:gd name="connsiteY3" fmla="*/ 10000 h 10000"/>
                <a:gd name="connsiteX4" fmla="*/ 243 w 10000"/>
                <a:gd name="connsiteY4" fmla="*/ 8546 h 10000"/>
                <a:gd name="connsiteX5" fmla="*/ 0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959" y="2841"/>
                    <a:pt x="9919" y="5683"/>
                    <a:pt x="9878" y="8524"/>
                  </a:cubicBezTo>
                  <a:lnTo>
                    <a:pt x="5000" y="10000"/>
                  </a:lnTo>
                  <a:lnTo>
                    <a:pt x="243" y="85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フローチャート: 他ページ結合子 10"/>
            <p:cNvSpPr/>
            <p:nvPr/>
          </p:nvSpPr>
          <p:spPr>
            <a:xfrm rot="16200000">
              <a:off x="5985494" y="2700652"/>
              <a:ext cx="618294" cy="5698722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8000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878 w 10000"/>
                <a:gd name="connsiteY2" fmla="*/ 8524 h 10000"/>
                <a:gd name="connsiteX3" fmla="*/ 5000 w 10000"/>
                <a:gd name="connsiteY3" fmla="*/ 10000 h 10000"/>
                <a:gd name="connsiteX4" fmla="*/ 0 w 10000"/>
                <a:gd name="connsiteY4" fmla="*/ 8000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878 w 10000"/>
                <a:gd name="connsiteY2" fmla="*/ 8524 h 10000"/>
                <a:gd name="connsiteX3" fmla="*/ 5000 w 10000"/>
                <a:gd name="connsiteY3" fmla="*/ 10000 h 10000"/>
                <a:gd name="connsiteX4" fmla="*/ 243 w 10000"/>
                <a:gd name="connsiteY4" fmla="*/ 8546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878 w 10000"/>
                <a:gd name="connsiteY2" fmla="*/ 9245 h 10000"/>
                <a:gd name="connsiteX3" fmla="*/ 5000 w 10000"/>
                <a:gd name="connsiteY3" fmla="*/ 10000 h 10000"/>
                <a:gd name="connsiteX4" fmla="*/ 243 w 10000"/>
                <a:gd name="connsiteY4" fmla="*/ 8546 h 10000"/>
                <a:gd name="connsiteX5" fmla="*/ 0 w 10000"/>
                <a:gd name="connsiteY5" fmla="*/ 0 h 10000"/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9878 w 10000"/>
                <a:gd name="connsiteY2" fmla="*/ 9245 h 10000"/>
                <a:gd name="connsiteX3" fmla="*/ 5000 w 10000"/>
                <a:gd name="connsiteY3" fmla="*/ 10000 h 10000"/>
                <a:gd name="connsiteX4" fmla="*/ 380 w 10000"/>
                <a:gd name="connsiteY4" fmla="*/ 9206 h 10000"/>
                <a:gd name="connsiteX5" fmla="*/ 0 w 10000"/>
                <a:gd name="connsiteY5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cubicBezTo>
                    <a:pt x="9959" y="2841"/>
                    <a:pt x="9919" y="6404"/>
                    <a:pt x="9878" y="9245"/>
                  </a:cubicBezTo>
                  <a:lnTo>
                    <a:pt x="5000" y="10000"/>
                  </a:lnTo>
                  <a:lnTo>
                    <a:pt x="380" y="9206"/>
                  </a:lnTo>
                  <a:cubicBezTo>
                    <a:pt x="253" y="6137"/>
                    <a:pt x="127" y="3069"/>
                    <a:pt x="0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2200826" y="4598396"/>
              <a:ext cx="366792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Rate-classified invoice method</a:t>
              </a: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985905" y="4579770"/>
              <a:ext cx="305962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Qualified invoice method</a:t>
              </a: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3931224" y="5171875"/>
              <a:ext cx="431797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Obligation to Indicate the total price</a:t>
              </a:r>
            </a:p>
            <a:p>
              <a:r>
                <a:rPr lang="en-US" sz="2200" dirty="0">
                  <a:solidFill>
                    <a:schemeClr val="bg1"/>
                  </a:solidFill>
                </a:rPr>
                <a:t>to consumers</a:t>
              </a:r>
            </a:p>
          </p:txBody>
        </p:sp>
      </p:grpSp>
      <p:sp>
        <p:nvSpPr>
          <p:cNvPr id="5" name="テキスト ボックス 4"/>
          <p:cNvSpPr txBox="1"/>
          <p:nvPr/>
        </p:nvSpPr>
        <p:spPr>
          <a:xfrm>
            <a:off x="6212654" y="4080941"/>
            <a:ext cx="249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Registration Number</a:t>
            </a:r>
            <a:endParaRPr kumimoji="1" lang="ja-JP" altLang="en-US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629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249454" y="1421253"/>
            <a:ext cx="8569668" cy="2492990"/>
          </a:xfrm>
          <a:prstGeom prst="rect">
            <a:avLst/>
          </a:prstGeom>
          <a:noFill/>
          <a:ln w="101600" cmpd="thinThick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600" dirty="0"/>
              <a:t>Qualified Invoice is necessary for tax credit of</a:t>
            </a:r>
            <a:br>
              <a:rPr lang="en-US" altLang="ja-JP" sz="2600" dirty="0"/>
            </a:br>
            <a:r>
              <a:rPr lang="en-US" altLang="ja-JP" sz="2600" dirty="0"/>
              <a:t>JCT calculation. </a:t>
            </a:r>
          </a:p>
          <a:p>
            <a:endParaRPr lang="en-US" altLang="ja-JP" sz="2600" dirty="0"/>
          </a:p>
          <a:p>
            <a:r>
              <a:rPr lang="en-US" altLang="ja-JP" sz="2600" dirty="0"/>
              <a:t>A non-taxpaying business cannot become a Qualified</a:t>
            </a:r>
            <a:br>
              <a:rPr lang="en-US" altLang="ja-JP" sz="2600" dirty="0"/>
            </a:br>
            <a:r>
              <a:rPr lang="en-US" altLang="ja-JP" sz="2600" dirty="0"/>
              <a:t>Invoice Issuer.</a:t>
            </a:r>
          </a:p>
          <a:p>
            <a:endParaRPr lang="en-US" altLang="ja-JP" sz="2600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52" y="1552782"/>
            <a:ext cx="292500" cy="2925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52" y="2734189"/>
            <a:ext cx="292500" cy="292500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89D2F34-586E-4DAE-8FA8-ED9AF5B995EC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848D590-C36A-41B3-86EB-B200208ADCB3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693ED61-BA70-4E37-99A6-865BF61AD222}"/>
              </a:ext>
            </a:extLst>
          </p:cNvPr>
          <p:cNvGrpSpPr/>
          <p:nvPr/>
        </p:nvGrpSpPr>
        <p:grpSpPr>
          <a:xfrm>
            <a:off x="304713" y="164265"/>
            <a:ext cx="6557641" cy="1041477"/>
            <a:chOff x="895054" y="166706"/>
            <a:chExt cx="6131956" cy="1041477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CB3BC938-476B-4297-AB97-C00D0C6A997F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463D57AB-A7B8-44E4-98CE-3D2A412A2AE5}"/>
                </a:ext>
              </a:extLst>
            </p:cNvPr>
            <p:cNvSpPr/>
            <p:nvPr/>
          </p:nvSpPr>
          <p:spPr>
            <a:xfrm>
              <a:off x="1967464" y="288707"/>
              <a:ext cx="4835763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Application to become  a </a:t>
              </a:r>
              <a:r>
                <a:rPr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Qualified Invoice Issuer</a:t>
              </a:r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E91284A0-CC1B-47A4-936B-1B6583F891A6}"/>
                </a:ext>
              </a:extLst>
            </p:cNvPr>
            <p:cNvGrpSpPr/>
            <p:nvPr/>
          </p:nvGrpSpPr>
          <p:grpSpPr>
            <a:xfrm>
              <a:off x="1096168" y="288438"/>
              <a:ext cx="825867" cy="765457"/>
              <a:chOff x="1096168" y="288438"/>
              <a:chExt cx="825867" cy="765457"/>
            </a:xfrm>
          </p:grpSpPr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E71FD3A3-A483-4A5A-9745-A73397B6BD3F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23" name="円/楕円 38">
                  <a:extLst>
                    <a:ext uri="{FF2B5EF4-FFF2-40B4-BE49-F238E27FC236}">
                      <a16:creationId xmlns:a16="http://schemas.microsoft.com/office/drawing/2014/main" id="{303D319B-0B37-4264-AF14-33BC4367278A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円/楕円 39">
                  <a:extLst>
                    <a:ext uri="{FF2B5EF4-FFF2-40B4-BE49-F238E27FC236}">
                      <a16:creationId xmlns:a16="http://schemas.microsoft.com/office/drawing/2014/main" id="{777B6E0F-0DF4-418F-9610-16F7E8E6BDD0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円/楕円 40">
                  <a:extLst>
                    <a:ext uri="{FF2B5EF4-FFF2-40B4-BE49-F238E27FC236}">
                      <a16:creationId xmlns:a16="http://schemas.microsoft.com/office/drawing/2014/main" id="{67EA39F8-ED3D-47C9-B92F-2E22EFDD2D58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98E22A6-24C4-45F0-B340-166A1DC30911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2586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Ⅰ-</a:t>
                </a:r>
                <a:r>
                  <a:rPr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４</a:t>
                </a:r>
                <a:endParaRPr kumimoji="1" lang="ja-JP" altLang="en-US" sz="2000" b="1" dirty="0"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endParaRPr>
              </a:p>
            </p:txBody>
          </p:sp>
        </p:grpSp>
      </p:grp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17575AB-309B-42E7-E815-208DD58909FD}"/>
              </a:ext>
            </a:extLst>
          </p:cNvPr>
          <p:cNvSpPr txBox="1"/>
          <p:nvPr/>
        </p:nvSpPr>
        <p:spPr>
          <a:xfrm>
            <a:off x="1618147" y="4014741"/>
            <a:ext cx="7284366" cy="1384995"/>
          </a:xfrm>
          <a:prstGeom prst="rect">
            <a:avLst/>
          </a:prstGeom>
          <a:noFill/>
          <a:ln w="73025" cap="rnd" cmpd="thickThin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dirty="0">
                <a:solidFill>
                  <a:srgbClr val="008000"/>
                </a:solidFill>
                <a:latin typeface="Arial Black" panose="020B0A04020102020204" pitchFamily="34" charset="0"/>
              </a:rPr>
              <a:t>No business loss due to JCT issues</a:t>
            </a:r>
          </a:p>
          <a:p>
            <a:pPr algn="ctr"/>
            <a:r>
              <a:rPr kumimoji="1" lang="en-US" altLang="ja-JP" sz="2800" dirty="0">
                <a:solidFill>
                  <a:srgbClr val="008000"/>
                </a:solidFill>
                <a:latin typeface="Arial Black" panose="020B0A04020102020204" pitchFamily="34" charset="0"/>
              </a:rPr>
              <a:t>vs.</a:t>
            </a:r>
          </a:p>
          <a:p>
            <a:pPr algn="ctr"/>
            <a:r>
              <a:rPr lang="en-US" altLang="ja-JP" sz="2800" dirty="0">
                <a:solidFill>
                  <a:srgbClr val="008000"/>
                </a:solidFill>
                <a:latin typeface="Arial Black" panose="020B0A04020102020204" pitchFamily="34" charset="0"/>
              </a:rPr>
              <a:t>Tax exemption benefit</a:t>
            </a:r>
            <a:endParaRPr kumimoji="1" lang="ja-JP" altLang="en-US" sz="2800" dirty="0">
              <a:solidFill>
                <a:srgbClr val="008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90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角丸四角形 31"/>
          <p:cNvSpPr/>
          <p:nvPr/>
        </p:nvSpPr>
        <p:spPr>
          <a:xfrm>
            <a:off x="1336504" y="4283445"/>
            <a:ext cx="4848471" cy="485832"/>
          </a:xfrm>
          <a:prstGeom prst="roundRect">
            <a:avLst/>
          </a:prstGeom>
          <a:solidFill>
            <a:srgbClr val="F09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  <a:latin typeface="Arial Black" panose="020B0A04020102020204" pitchFamily="34" charset="0"/>
              </a:rPr>
              <a:t>Imports of goods into Japan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1244335" y="2195499"/>
            <a:ext cx="4848471" cy="4858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  <a:latin typeface="Arial Black" panose="020B0A04020102020204" pitchFamily="34" charset="0"/>
              </a:rPr>
              <a:t>Domestic transactions in Japan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15070" y="1630904"/>
            <a:ext cx="27101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600" dirty="0">
                <a:latin typeface="Arial Black" panose="020B0A04020102020204" pitchFamily="34" charset="0"/>
              </a:rPr>
              <a:t>Taxable sales</a:t>
            </a:r>
            <a:endParaRPr lang="ja-JP" altLang="en-US" sz="2600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24559" y="2733042"/>
            <a:ext cx="48488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（</a:t>
            </a:r>
            <a:r>
              <a:rPr lang="en-US" altLang="ja-JP" sz="2000" dirty="0"/>
              <a:t>ⅰ</a:t>
            </a:r>
            <a:r>
              <a:rPr lang="ja-JP" altLang="en-US" sz="2000" dirty="0"/>
              <a:t>）　</a:t>
            </a:r>
            <a:r>
              <a:rPr lang="en-US" altLang="ja-JP" sz="2000" dirty="0"/>
              <a:t>the sales or lease of an asset or </a:t>
            </a:r>
          </a:p>
          <a:p>
            <a:r>
              <a:rPr lang="en-US" altLang="ja-JP" sz="2000" dirty="0"/>
              <a:t>           </a:t>
            </a:r>
            <a:r>
              <a:rPr lang="ja-JP" altLang="en-US" sz="2000" dirty="0"/>
              <a:t> </a:t>
            </a:r>
            <a:r>
              <a:rPr lang="en-US" altLang="ja-JP" sz="2000" dirty="0"/>
              <a:t>the supply of services</a:t>
            </a:r>
            <a:r>
              <a:rPr lang="ja-JP" altLang="en-US" sz="2000" dirty="0"/>
              <a:t> </a:t>
            </a:r>
            <a:r>
              <a:rPr lang="en-US" altLang="ja-JP" sz="2000" dirty="0"/>
              <a:t>in </a:t>
            </a:r>
            <a:r>
              <a:rPr lang="en-US" altLang="ja-JP" sz="2000" b="1" dirty="0">
                <a:solidFill>
                  <a:srgbClr val="FF0000"/>
                </a:solidFill>
              </a:rPr>
              <a:t>Japan</a:t>
            </a:r>
          </a:p>
          <a:p>
            <a:r>
              <a:rPr lang="ja-JP" altLang="en-US" sz="2000" dirty="0"/>
              <a:t>（</a:t>
            </a:r>
            <a:r>
              <a:rPr lang="en-US" altLang="ja-JP" sz="2000" dirty="0"/>
              <a:t>ⅱ</a:t>
            </a:r>
            <a:r>
              <a:rPr lang="ja-JP" altLang="en-US" sz="2000" dirty="0"/>
              <a:t>）　</a:t>
            </a:r>
            <a:r>
              <a:rPr lang="en-US" altLang="ja-JP" sz="2000" dirty="0"/>
              <a:t>when carried out as part of a </a:t>
            </a:r>
            <a:r>
              <a:rPr lang="en-US" altLang="ja-JP" sz="2000" b="1" dirty="0">
                <a:solidFill>
                  <a:srgbClr val="FF0000"/>
                </a:solidFill>
              </a:rPr>
              <a:t>business</a:t>
            </a:r>
          </a:p>
          <a:p>
            <a:r>
              <a:rPr lang="ja-JP" altLang="en-US" sz="2000" dirty="0"/>
              <a:t>（</a:t>
            </a:r>
            <a:r>
              <a:rPr lang="en-US" altLang="ja-JP" sz="2000" dirty="0"/>
              <a:t>ⅲ</a:t>
            </a:r>
            <a:r>
              <a:rPr lang="ja-JP" altLang="en-US" sz="2000" dirty="0"/>
              <a:t>）　</a:t>
            </a:r>
            <a:r>
              <a:rPr lang="en-US" altLang="ja-JP" sz="2000" dirty="0"/>
              <a:t>with compensation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40881" y="4713089"/>
            <a:ext cx="61818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Removing the imported goods from bounded warehouse</a:t>
            </a:r>
            <a:r>
              <a:rPr lang="en-US" altLang="ja-JP" sz="2600" dirty="0"/>
              <a:t>.</a:t>
            </a:r>
            <a:endParaRPr lang="ja-JP" altLang="en-US" sz="26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1065482" y="5380055"/>
            <a:ext cx="542044" cy="48463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855343" y="5598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16863" y="5312010"/>
            <a:ext cx="645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i="1" dirty="0"/>
              <a:t>Non-residents without a fixed place of business in Japan must appoint a tax representative to handle </a:t>
            </a:r>
            <a:r>
              <a:rPr kumimoji="1" lang="en-US" altLang="ja-JP" i="1" dirty="0" err="1"/>
              <a:t>Ctax</a:t>
            </a:r>
            <a:r>
              <a:rPr kumimoji="1" lang="en-US" altLang="ja-JP" i="1" dirty="0"/>
              <a:t> administration</a:t>
            </a:r>
            <a:endParaRPr kumimoji="1"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32"/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34" name="正方形/長方形 33"/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Tax base</a:t>
              </a:r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36" name="グループ化 35"/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39" name="円/楕円 38"/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円/楕円 39"/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円/楕円 40"/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38" name="テキスト ボックス 37"/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Ⅱ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１</a:t>
                </a:r>
              </a:p>
            </p:txBody>
          </p:sp>
        </p:grp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EC786BC1-4290-435B-BC46-9B5050663F25}"/>
              </a:ext>
            </a:extLst>
          </p:cNvPr>
          <p:cNvGrpSpPr/>
          <p:nvPr/>
        </p:nvGrpSpPr>
        <p:grpSpPr>
          <a:xfrm>
            <a:off x="907891" y="2114109"/>
            <a:ext cx="648000" cy="648000"/>
            <a:chOff x="798286" y="1886857"/>
            <a:chExt cx="648000" cy="648000"/>
          </a:xfrm>
        </p:grpSpPr>
        <p:sp>
          <p:nvSpPr>
            <p:cNvPr id="27" name="円/楕円 15">
              <a:extLst>
                <a:ext uri="{FF2B5EF4-FFF2-40B4-BE49-F238E27FC236}">
                  <a16:creationId xmlns:a16="http://schemas.microsoft.com/office/drawing/2014/main" id="{FD0EEAD1-EF0C-4208-AB55-C3540C83DE69}"/>
                </a:ext>
              </a:extLst>
            </p:cNvPr>
            <p:cNvSpPr/>
            <p:nvPr/>
          </p:nvSpPr>
          <p:spPr>
            <a:xfrm>
              <a:off x="798286" y="1886857"/>
              <a:ext cx="648000" cy="648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F4E57D03-8252-428A-ABB3-D2F9E3B0BE77}"/>
                </a:ext>
              </a:extLst>
            </p:cNvPr>
            <p:cNvSpPr txBox="1"/>
            <p:nvPr/>
          </p:nvSpPr>
          <p:spPr>
            <a:xfrm>
              <a:off x="927361" y="2008033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>
                  <a:solidFill>
                    <a:schemeClr val="bg1"/>
                  </a:solidFill>
                  <a:latin typeface="Arial Black" panose="020B0A04020102020204" pitchFamily="34" charset="0"/>
                  <a:ea typeface="HG創英角ﾎﾟｯﾌﾟ体" panose="040B0A09000000000000" pitchFamily="49" charset="-128"/>
                </a:rPr>
                <a:t>1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1397FACD-EB88-4C97-A01D-DC8F864B73E7}"/>
              </a:ext>
            </a:extLst>
          </p:cNvPr>
          <p:cNvGrpSpPr/>
          <p:nvPr/>
        </p:nvGrpSpPr>
        <p:grpSpPr>
          <a:xfrm>
            <a:off x="929357" y="4202361"/>
            <a:ext cx="648000" cy="648000"/>
            <a:chOff x="798286" y="1886857"/>
            <a:chExt cx="648000" cy="648000"/>
          </a:xfrm>
        </p:grpSpPr>
        <p:sp>
          <p:nvSpPr>
            <p:cNvPr id="30" name="円/楕円 15">
              <a:extLst>
                <a:ext uri="{FF2B5EF4-FFF2-40B4-BE49-F238E27FC236}">
                  <a16:creationId xmlns:a16="http://schemas.microsoft.com/office/drawing/2014/main" id="{5A393172-4D35-44FD-B9A6-A4A91262F18F}"/>
                </a:ext>
              </a:extLst>
            </p:cNvPr>
            <p:cNvSpPr/>
            <p:nvPr/>
          </p:nvSpPr>
          <p:spPr>
            <a:xfrm>
              <a:off x="798286" y="1886857"/>
              <a:ext cx="648000" cy="648000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ACBB5FE4-5343-4C3F-805C-AA3873DF8CD4}"/>
                </a:ext>
              </a:extLst>
            </p:cNvPr>
            <p:cNvSpPr txBox="1"/>
            <p:nvPr/>
          </p:nvSpPr>
          <p:spPr>
            <a:xfrm>
              <a:off x="927361" y="2008033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>
                  <a:solidFill>
                    <a:schemeClr val="bg1"/>
                  </a:solidFill>
                  <a:latin typeface="Arial Black" panose="020B0A04020102020204" pitchFamily="34" charset="0"/>
                  <a:ea typeface="HG創英角ﾎﾟｯﾌﾟ体" panose="040B0A09000000000000" pitchFamily="49" charset="-128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396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309451" y="1662323"/>
            <a:ext cx="62908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The</a:t>
            </a:r>
            <a:r>
              <a:rPr lang="ja-JP" altLang="en-US" sz="2400" dirty="0"/>
              <a:t> </a:t>
            </a:r>
            <a:r>
              <a:rPr lang="en-US" altLang="ja-JP" sz="2400" dirty="0"/>
              <a:t>main</a:t>
            </a:r>
            <a:r>
              <a:rPr lang="ja-JP" altLang="en-US" sz="2400" dirty="0"/>
              <a:t> </a:t>
            </a:r>
            <a:r>
              <a:rPr lang="en-US" altLang="ja-JP" sz="2400" dirty="0"/>
              <a:t>non-taxable</a:t>
            </a:r>
            <a:r>
              <a:rPr lang="ja-JP" altLang="en-US" sz="2400" dirty="0"/>
              <a:t> </a:t>
            </a:r>
            <a:r>
              <a:rPr lang="en-US" altLang="ja-JP" sz="2400" dirty="0"/>
              <a:t>or zero-rated transaction </a:t>
            </a:r>
          </a:p>
          <a:p>
            <a:r>
              <a:rPr lang="en-US" altLang="ja-JP" sz="2400" dirty="0"/>
              <a:t> </a:t>
            </a:r>
            <a:r>
              <a:rPr lang="ja-JP" altLang="en-US" sz="2400" dirty="0">
                <a:solidFill>
                  <a:srgbClr val="FF3300"/>
                </a:solidFill>
              </a:rPr>
              <a:t>：</a:t>
            </a:r>
            <a:r>
              <a:rPr lang="en-US" altLang="ja-JP" sz="2000" dirty="0" err="1">
                <a:solidFill>
                  <a:srgbClr val="FF0000"/>
                </a:solidFill>
              </a:rPr>
              <a:t>Ctax</a:t>
            </a:r>
            <a:r>
              <a:rPr lang="en-US" altLang="ja-JP" sz="2000" dirty="0">
                <a:solidFill>
                  <a:srgbClr val="FF0000"/>
                </a:solidFill>
              </a:rPr>
              <a:t> does not apply to the Following items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32292" y="2619191"/>
            <a:ext cx="67484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50" dirty="0"/>
              <a:t>sales or leases of </a:t>
            </a:r>
            <a:r>
              <a:rPr lang="en-US" altLang="ja-JP" sz="1950" dirty="0">
                <a:solidFill>
                  <a:srgbClr val="FF0000"/>
                </a:solidFill>
              </a:rPr>
              <a:t>land</a:t>
            </a:r>
          </a:p>
          <a:p>
            <a:r>
              <a:rPr lang="en-US" altLang="ja-JP" sz="1950" dirty="0"/>
              <a:t>Certain services for the handicapped</a:t>
            </a:r>
          </a:p>
          <a:p>
            <a:r>
              <a:rPr lang="en-US" altLang="ja-JP" sz="1950" dirty="0"/>
              <a:t>insurance premiums</a:t>
            </a:r>
          </a:p>
          <a:p>
            <a:r>
              <a:rPr lang="en-US" altLang="ja-JP" sz="1950" dirty="0"/>
              <a:t>services carried out by the central/local government</a:t>
            </a:r>
          </a:p>
          <a:p>
            <a:r>
              <a:rPr lang="en-US" altLang="ja-JP" sz="1950" dirty="0"/>
              <a:t>medical care, certain education related services and social welfare services</a:t>
            </a:r>
          </a:p>
          <a:p>
            <a:r>
              <a:rPr lang="en-US" altLang="ja-JP" sz="1950" dirty="0"/>
              <a:t>rental of housing	</a:t>
            </a:r>
          </a:p>
          <a:p>
            <a:r>
              <a:rPr lang="en-US" altLang="ja-JP" sz="1950" dirty="0"/>
              <a:t>services performed in an international context (transaction, communication services.)</a:t>
            </a:r>
          </a:p>
          <a:p>
            <a:r>
              <a:rPr lang="en-US" altLang="ja-JP" sz="1950" dirty="0"/>
              <a:t>exported goods and services</a:t>
            </a:r>
          </a:p>
          <a:p>
            <a:r>
              <a:rPr lang="en-US" altLang="ja-JP" sz="1950" dirty="0"/>
              <a:t>goods purchased from tax-free shopping for non-residents</a:t>
            </a:r>
          </a:p>
          <a:p>
            <a:r>
              <a:rPr lang="en-US" altLang="ja-JP" sz="1950" dirty="0"/>
              <a:t>Other items because of political reasons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7901548B-CCCA-4AE9-BE06-52A8F3912FDA}"/>
              </a:ext>
            </a:extLst>
          </p:cNvPr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923AF7A0-2192-4321-A493-1B0223DF3A1D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7934D2CA-4026-474F-8F60-97CAF972C1AA}"/>
                </a:ext>
              </a:extLst>
            </p:cNvPr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Tax base</a:t>
              </a:r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0E511102-D5A3-418B-993E-5F69DCC8195A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47" name="グループ化 46">
                <a:extLst>
                  <a:ext uri="{FF2B5EF4-FFF2-40B4-BE49-F238E27FC236}">
                    <a16:creationId xmlns:a16="http://schemas.microsoft.com/office/drawing/2014/main" id="{7CCB724A-EB58-4541-AA06-64DE504615D7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52" name="円/楕円 38">
                  <a:extLst>
                    <a:ext uri="{FF2B5EF4-FFF2-40B4-BE49-F238E27FC236}">
                      <a16:creationId xmlns:a16="http://schemas.microsoft.com/office/drawing/2014/main" id="{E8B69460-8295-46C3-A699-2736F305E94B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円/楕円 39">
                  <a:extLst>
                    <a:ext uri="{FF2B5EF4-FFF2-40B4-BE49-F238E27FC236}">
                      <a16:creationId xmlns:a16="http://schemas.microsoft.com/office/drawing/2014/main" id="{29B0628E-478A-4ED9-B377-1E1108388DE1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円/楕円 40">
                  <a:extLst>
                    <a:ext uri="{FF2B5EF4-FFF2-40B4-BE49-F238E27FC236}">
                      <a16:creationId xmlns:a16="http://schemas.microsoft.com/office/drawing/2014/main" id="{D42A1D50-CB8C-423F-84EE-5B512F7F8E66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978CCFC0-E2F7-4547-AF3E-C904ED6A4DBB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Ⅱ</a:t>
                </a:r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２</a:t>
                </a:r>
              </a:p>
            </p:txBody>
          </p:sp>
        </p:grpSp>
      </p:grp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B351706-4673-4903-BD99-070ED0C5D271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CDFB14B-AA0F-4E34-A893-EA975D5D03B7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グループ化 49"/>
          <p:cNvGrpSpPr/>
          <p:nvPr/>
        </p:nvGrpSpPr>
        <p:grpSpPr>
          <a:xfrm>
            <a:off x="1532886" y="2783754"/>
            <a:ext cx="243377" cy="3421497"/>
            <a:chOff x="2101918" y="2207224"/>
            <a:chExt cx="299541" cy="4305209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2113458" y="2207224"/>
              <a:ext cx="288001" cy="1402584"/>
              <a:chOff x="2113458" y="2207224"/>
              <a:chExt cx="288001" cy="1402584"/>
            </a:xfrm>
          </p:grpSpPr>
          <p:grpSp>
            <p:nvGrpSpPr>
              <p:cNvPr id="28" name="グループ化 27"/>
              <p:cNvGrpSpPr/>
              <p:nvPr/>
            </p:nvGrpSpPr>
            <p:grpSpPr>
              <a:xfrm>
                <a:off x="2113458" y="2207224"/>
                <a:ext cx="288001" cy="659528"/>
                <a:chOff x="2113458" y="2207224"/>
                <a:chExt cx="288001" cy="659528"/>
              </a:xfrm>
            </p:grpSpPr>
            <p:pic>
              <p:nvPicPr>
                <p:cNvPr id="5" name="図 4"/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458" y="2207224"/>
                  <a:ext cx="288000" cy="288000"/>
                </a:xfrm>
                <a:prstGeom prst="rect">
                  <a:avLst/>
                </a:prstGeom>
              </p:spPr>
            </p:pic>
            <p:pic>
              <p:nvPicPr>
                <p:cNvPr id="27" name="図 26"/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459" y="2578752"/>
                  <a:ext cx="288000" cy="288000"/>
                </a:xfrm>
                <a:prstGeom prst="rect">
                  <a:avLst/>
                </a:prstGeom>
              </p:spPr>
            </p:pic>
            <p:pic>
              <p:nvPicPr>
                <p:cNvPr id="58" name="図 57">
                  <a:extLst>
                    <a:ext uri="{FF2B5EF4-FFF2-40B4-BE49-F238E27FC236}">
                      <a16:creationId xmlns:a16="http://schemas.microsoft.com/office/drawing/2014/main" id="{948EDD3B-CF05-4F38-80CB-E767E82C78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459" y="2207224"/>
                  <a:ext cx="288000" cy="288000"/>
                </a:xfrm>
                <a:prstGeom prst="rect">
                  <a:avLst/>
                </a:prstGeom>
              </p:spPr>
            </p:pic>
          </p:grpSp>
          <p:grpSp>
            <p:nvGrpSpPr>
              <p:cNvPr id="32" name="グループ化 31"/>
              <p:cNvGrpSpPr/>
              <p:nvPr/>
            </p:nvGrpSpPr>
            <p:grpSpPr>
              <a:xfrm>
                <a:off x="2113459" y="2950280"/>
                <a:ext cx="288000" cy="659528"/>
                <a:chOff x="2113459" y="2207224"/>
                <a:chExt cx="288000" cy="659528"/>
              </a:xfrm>
            </p:grpSpPr>
            <p:pic>
              <p:nvPicPr>
                <p:cNvPr id="33" name="図 32"/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459" y="2207224"/>
                  <a:ext cx="288000" cy="288000"/>
                </a:xfrm>
                <a:prstGeom prst="rect">
                  <a:avLst/>
                </a:prstGeom>
              </p:spPr>
            </p:pic>
            <p:pic>
              <p:nvPicPr>
                <p:cNvPr id="34" name="図 33"/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459" y="2578752"/>
                  <a:ext cx="288000" cy="288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36" name="グループ化 35"/>
            <p:cNvGrpSpPr/>
            <p:nvPr/>
          </p:nvGrpSpPr>
          <p:grpSpPr>
            <a:xfrm>
              <a:off x="2113459" y="3693336"/>
              <a:ext cx="288000" cy="1402584"/>
              <a:chOff x="2113459" y="2207224"/>
              <a:chExt cx="288000" cy="1402584"/>
            </a:xfrm>
          </p:grpSpPr>
          <p:pic>
            <p:nvPicPr>
              <p:cNvPr id="41" name="図 40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3459" y="2207224"/>
                <a:ext cx="288000" cy="288000"/>
              </a:xfrm>
              <a:prstGeom prst="rect">
                <a:avLst/>
              </a:prstGeom>
            </p:spPr>
          </p:pic>
          <p:grpSp>
            <p:nvGrpSpPr>
              <p:cNvPr id="38" name="グループ化 37"/>
              <p:cNvGrpSpPr/>
              <p:nvPr/>
            </p:nvGrpSpPr>
            <p:grpSpPr>
              <a:xfrm>
                <a:off x="2113459" y="2950280"/>
                <a:ext cx="288000" cy="659528"/>
                <a:chOff x="2113459" y="2207224"/>
                <a:chExt cx="288000" cy="659528"/>
              </a:xfrm>
            </p:grpSpPr>
            <p:pic>
              <p:nvPicPr>
                <p:cNvPr id="39" name="図 38"/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459" y="2207224"/>
                  <a:ext cx="288000" cy="223019"/>
                </a:xfrm>
                <a:prstGeom prst="rect">
                  <a:avLst/>
                </a:prstGeom>
              </p:spPr>
            </p:pic>
            <p:pic>
              <p:nvPicPr>
                <p:cNvPr id="40" name="図 39"/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459" y="2578752"/>
                  <a:ext cx="288000" cy="288000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3" name="グループ化 42"/>
            <p:cNvGrpSpPr/>
            <p:nvPr/>
          </p:nvGrpSpPr>
          <p:grpSpPr>
            <a:xfrm>
              <a:off x="2101918" y="5509791"/>
              <a:ext cx="288000" cy="1002642"/>
              <a:chOff x="2113459" y="2562349"/>
              <a:chExt cx="288000" cy="1002642"/>
            </a:xfrm>
          </p:grpSpPr>
          <p:grpSp>
            <p:nvGrpSpPr>
              <p:cNvPr id="44" name="グループ化 43"/>
              <p:cNvGrpSpPr/>
              <p:nvPr/>
            </p:nvGrpSpPr>
            <p:grpSpPr>
              <a:xfrm>
                <a:off x="2113459" y="2562349"/>
                <a:ext cx="288000" cy="659516"/>
                <a:chOff x="2113459" y="2562349"/>
                <a:chExt cx="288000" cy="659516"/>
              </a:xfrm>
            </p:grpSpPr>
            <p:pic>
              <p:nvPicPr>
                <p:cNvPr id="48" name="図 47"/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459" y="2562349"/>
                  <a:ext cx="288000" cy="287998"/>
                </a:xfrm>
                <a:prstGeom prst="rect">
                  <a:avLst/>
                </a:prstGeom>
              </p:spPr>
            </p:pic>
            <p:pic>
              <p:nvPicPr>
                <p:cNvPr id="49" name="図 48"/>
                <p:cNvPicPr>
                  <a:picLocks noChangeAspect="1"/>
                </p:cNvPicPr>
                <p:nvPr/>
              </p:nvPicPr>
              <p:blipFill>
                <a:blip r:embed="rId2" cstate="print">
                  <a:duotone>
                    <a:schemeClr val="accent4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113459" y="2933864"/>
                  <a:ext cx="288000" cy="288001"/>
                </a:xfrm>
                <a:prstGeom prst="rect">
                  <a:avLst/>
                </a:prstGeom>
              </p:spPr>
            </p:pic>
          </p:grpSp>
          <p:pic>
            <p:nvPicPr>
              <p:cNvPr id="46" name="図 45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13459" y="3276989"/>
                <a:ext cx="288000" cy="28800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74089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235952" y="2076511"/>
            <a:ext cx="8569668" cy="3693319"/>
          </a:xfrm>
          <a:prstGeom prst="rect">
            <a:avLst/>
          </a:prstGeom>
          <a:noFill/>
          <a:ln w="101600" cmpd="thinThick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600" dirty="0"/>
              <a:t>　　</a:t>
            </a:r>
            <a:r>
              <a:rPr lang="en-US" altLang="ja-JP" sz="2600" dirty="0"/>
              <a:t>Filing and payments annually.</a:t>
            </a:r>
          </a:p>
          <a:p>
            <a:r>
              <a:rPr lang="ja-JP" altLang="en-US" sz="2600" dirty="0"/>
              <a:t>　　</a:t>
            </a:r>
            <a:r>
              <a:rPr lang="en-US" altLang="ja-JP" sz="2600" dirty="0"/>
              <a:t>Due within 2 months of the end of a corporation’s </a:t>
            </a:r>
          </a:p>
          <a:p>
            <a:r>
              <a:rPr lang="en-US" altLang="ja-JP" sz="2600" dirty="0"/>
              <a:t>      fiscal year.</a:t>
            </a:r>
          </a:p>
          <a:p>
            <a:r>
              <a:rPr lang="ja-JP" altLang="en-US" sz="2600" dirty="0"/>
              <a:t>　　</a:t>
            </a:r>
            <a:r>
              <a:rPr lang="en-US" altLang="ja-JP" sz="2600" dirty="0"/>
              <a:t>For individuals , due by March 31 of the year following </a:t>
            </a:r>
          </a:p>
          <a:p>
            <a:r>
              <a:rPr lang="ja-JP" altLang="en-US" sz="2600" dirty="0"/>
              <a:t>　　</a:t>
            </a:r>
            <a:r>
              <a:rPr lang="en-US" altLang="ja-JP" sz="2600" dirty="0"/>
              <a:t>the end of calendar year.</a:t>
            </a:r>
          </a:p>
          <a:p>
            <a:r>
              <a:rPr lang="ja-JP" altLang="en-US" sz="2600" dirty="0"/>
              <a:t>　　</a:t>
            </a:r>
            <a:r>
              <a:rPr lang="en-US" altLang="ja-JP" sz="2600" dirty="0"/>
              <a:t>The interim return is required depending on the amount </a:t>
            </a:r>
          </a:p>
          <a:p>
            <a:r>
              <a:rPr lang="en-US" altLang="ja-JP" sz="2600" dirty="0"/>
              <a:t>      paid as </a:t>
            </a:r>
            <a:r>
              <a:rPr lang="en-US" altLang="ja-JP" sz="2600" dirty="0" err="1"/>
              <a:t>CTax</a:t>
            </a:r>
            <a:r>
              <a:rPr lang="en-US" altLang="ja-JP" sz="2600" dirty="0"/>
              <a:t> for</a:t>
            </a:r>
            <a:r>
              <a:rPr lang="ja-JP" altLang="en-US" sz="2600" dirty="0"/>
              <a:t> </a:t>
            </a:r>
            <a:r>
              <a:rPr lang="en-US" altLang="ja-JP" sz="2600" dirty="0"/>
              <a:t> the previous year.</a:t>
            </a:r>
          </a:p>
          <a:p>
            <a:r>
              <a:rPr lang="en-US" altLang="ja-JP" sz="2600" dirty="0"/>
              <a:t>      </a:t>
            </a:r>
            <a:r>
              <a:rPr lang="ja-JP" altLang="en-US" sz="2600" dirty="0"/>
              <a:t>（</a:t>
            </a:r>
            <a:r>
              <a:rPr lang="en-US" altLang="ja-JP" sz="2600" dirty="0"/>
              <a:t>The interim payments are required at the semi-annual</a:t>
            </a:r>
          </a:p>
          <a:p>
            <a:r>
              <a:rPr lang="ja-JP" altLang="en-US" sz="2600" dirty="0"/>
              <a:t>　　</a:t>
            </a:r>
            <a:r>
              <a:rPr lang="en-US" altLang="ja-JP" sz="2600" dirty="0"/>
              <a:t> basis , quarterly basis or monthly basis.)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027" y="2120025"/>
            <a:ext cx="292500" cy="2925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178" y="2582572"/>
            <a:ext cx="292500" cy="2925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79" y="4167543"/>
            <a:ext cx="292500" cy="292500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89D2F34-586E-4DAE-8FA8-ED9AF5B995EC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4848D590-C36A-41B3-86EB-B200208ADCB3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693ED61-BA70-4E37-99A6-865BF61AD222}"/>
              </a:ext>
            </a:extLst>
          </p:cNvPr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CB3BC938-476B-4297-AB97-C00D0C6A997F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463D57AB-A7B8-44E4-98CE-3D2A412A2AE5}"/>
                </a:ext>
              </a:extLst>
            </p:cNvPr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F</a:t>
              </a:r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iling and payments</a:t>
              </a:r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20" name="グループ化 19">
              <a:extLst>
                <a:ext uri="{FF2B5EF4-FFF2-40B4-BE49-F238E27FC236}">
                  <a16:creationId xmlns:a16="http://schemas.microsoft.com/office/drawing/2014/main" id="{E91284A0-CC1B-47A4-936B-1B6583F891A6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21" name="グループ化 20">
                <a:extLst>
                  <a:ext uri="{FF2B5EF4-FFF2-40B4-BE49-F238E27FC236}">
                    <a16:creationId xmlns:a16="http://schemas.microsoft.com/office/drawing/2014/main" id="{E71FD3A3-A483-4A5A-9745-A73397B6BD3F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23" name="円/楕円 38">
                  <a:extLst>
                    <a:ext uri="{FF2B5EF4-FFF2-40B4-BE49-F238E27FC236}">
                      <a16:creationId xmlns:a16="http://schemas.microsoft.com/office/drawing/2014/main" id="{303D319B-0B37-4264-AF14-33BC4367278A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円/楕円 39">
                  <a:extLst>
                    <a:ext uri="{FF2B5EF4-FFF2-40B4-BE49-F238E27FC236}">
                      <a16:creationId xmlns:a16="http://schemas.microsoft.com/office/drawing/2014/main" id="{777B6E0F-0DF4-418F-9610-16F7E8E6BDD0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円/楕円 40">
                  <a:extLst>
                    <a:ext uri="{FF2B5EF4-FFF2-40B4-BE49-F238E27FC236}">
                      <a16:creationId xmlns:a16="http://schemas.microsoft.com/office/drawing/2014/main" id="{67EA39F8-ED3D-47C9-B92F-2E22EFDD2D58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B98E22A6-24C4-45F0-B340-166A1DC30911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Ⅲ-</a:t>
                </a:r>
                <a:r>
                  <a:rPr kumimoji="1"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１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10912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グループ化 82"/>
          <p:cNvGrpSpPr/>
          <p:nvPr/>
        </p:nvGrpSpPr>
        <p:grpSpPr>
          <a:xfrm>
            <a:off x="1981717" y="1385095"/>
            <a:ext cx="7339415" cy="521305"/>
            <a:chOff x="2417875" y="1298671"/>
            <a:chExt cx="9033126" cy="641607"/>
          </a:xfrm>
        </p:grpSpPr>
        <p:grpSp>
          <p:nvGrpSpPr>
            <p:cNvPr id="18" name="グループ化 17"/>
            <p:cNvGrpSpPr/>
            <p:nvPr/>
          </p:nvGrpSpPr>
          <p:grpSpPr>
            <a:xfrm>
              <a:off x="4527988" y="1343887"/>
              <a:ext cx="748134" cy="586682"/>
              <a:chOff x="3772988" y="1415901"/>
              <a:chExt cx="748134" cy="586682"/>
            </a:xfrm>
          </p:grpSpPr>
          <p:sp>
            <p:nvSpPr>
              <p:cNvPr id="14" name="テキスト ボックス 13"/>
              <p:cNvSpPr txBox="1"/>
              <p:nvPr/>
            </p:nvSpPr>
            <p:spPr>
              <a:xfrm>
                <a:off x="3828341" y="1611864"/>
                <a:ext cx="548869" cy="390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63" dirty="0"/>
                  <a:t>1/1</a:t>
                </a:r>
                <a:endParaRPr lang="ja-JP" altLang="en-US" sz="1463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3772988" y="1415901"/>
                <a:ext cx="748134" cy="421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25" b="1" dirty="0"/>
                  <a:t>2021</a:t>
                </a:r>
                <a:endParaRPr lang="ja-JP" altLang="en-US" sz="1625" b="1" dirty="0"/>
              </a:p>
            </p:txBody>
          </p:sp>
        </p:grpSp>
        <p:grpSp>
          <p:nvGrpSpPr>
            <p:cNvPr id="19" name="グループ化 18"/>
            <p:cNvGrpSpPr/>
            <p:nvPr/>
          </p:nvGrpSpPr>
          <p:grpSpPr>
            <a:xfrm>
              <a:off x="6728967" y="1326585"/>
              <a:ext cx="748134" cy="613693"/>
              <a:chOff x="3828341" y="1388891"/>
              <a:chExt cx="748134" cy="613693"/>
            </a:xfrm>
          </p:grpSpPr>
          <p:sp>
            <p:nvSpPr>
              <p:cNvPr id="20" name="テキスト ボックス 19"/>
              <p:cNvSpPr txBox="1"/>
              <p:nvPr/>
            </p:nvSpPr>
            <p:spPr>
              <a:xfrm>
                <a:off x="3828341" y="1611865"/>
                <a:ext cx="548869" cy="390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63" dirty="0"/>
                  <a:t>1/1</a:t>
                </a:r>
                <a:endParaRPr lang="ja-JP" altLang="en-US" sz="1463" dirty="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3828341" y="1388891"/>
                <a:ext cx="748134" cy="421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25" b="1" dirty="0"/>
                  <a:t>2022</a:t>
                </a:r>
                <a:endParaRPr lang="ja-JP" altLang="en-US" sz="1625" b="1" dirty="0"/>
              </a:p>
            </p:txBody>
          </p:sp>
        </p:grpSp>
        <p:sp>
          <p:nvSpPr>
            <p:cNvPr id="23" name="テキスト ボックス 22"/>
            <p:cNvSpPr txBox="1"/>
            <p:nvPr/>
          </p:nvSpPr>
          <p:spPr>
            <a:xfrm>
              <a:off x="5399234" y="1485084"/>
              <a:ext cx="665271" cy="390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63" dirty="0"/>
                <a:t>6/30</a:t>
              </a:r>
              <a:endParaRPr lang="ja-JP" altLang="en-US" sz="1463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8315283" y="1511660"/>
              <a:ext cx="781674" cy="390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63" dirty="0"/>
                <a:t>12/31</a:t>
              </a:r>
              <a:endParaRPr lang="ja-JP" altLang="en-US" sz="1463" dirty="0"/>
            </a:p>
          </p:txBody>
        </p:sp>
        <p:grpSp>
          <p:nvGrpSpPr>
            <p:cNvPr id="25" name="グループ化 24"/>
            <p:cNvGrpSpPr/>
            <p:nvPr/>
          </p:nvGrpSpPr>
          <p:grpSpPr>
            <a:xfrm>
              <a:off x="8985194" y="1298671"/>
              <a:ext cx="748134" cy="611310"/>
              <a:chOff x="3745479" y="1391273"/>
              <a:chExt cx="748134" cy="611310"/>
            </a:xfrm>
          </p:grpSpPr>
          <p:sp>
            <p:nvSpPr>
              <p:cNvPr id="26" name="テキスト ボックス 25"/>
              <p:cNvSpPr txBox="1"/>
              <p:nvPr/>
            </p:nvSpPr>
            <p:spPr>
              <a:xfrm>
                <a:off x="3828341" y="1611864"/>
                <a:ext cx="665272" cy="390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63" dirty="0"/>
                  <a:t>2/28</a:t>
                </a:r>
                <a:endParaRPr lang="ja-JP" altLang="en-US" sz="1463" dirty="0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3745479" y="1391273"/>
                <a:ext cx="748134" cy="421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25" b="1" dirty="0"/>
                  <a:t>2023</a:t>
                </a:r>
                <a:endParaRPr lang="ja-JP" altLang="en-US" sz="1625" b="1" dirty="0"/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10669327" y="1512747"/>
              <a:ext cx="781674" cy="390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63" dirty="0"/>
                <a:t>12/31</a:t>
              </a:r>
              <a:endParaRPr lang="ja-JP" altLang="en-US" sz="1463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6108256" y="1536008"/>
              <a:ext cx="781674" cy="390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63" dirty="0"/>
                <a:t>12/31</a:t>
              </a:r>
              <a:endParaRPr lang="ja-JP" altLang="en-US" sz="1463" dirty="0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948397" y="1536008"/>
              <a:ext cx="781674" cy="3907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63" dirty="0"/>
                <a:t>12/31</a:t>
              </a:r>
              <a:endParaRPr lang="ja-JP" altLang="en-US" sz="1463" dirty="0"/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2417875" y="1313034"/>
              <a:ext cx="748134" cy="613692"/>
              <a:chOff x="3828341" y="1388891"/>
              <a:chExt cx="748134" cy="613692"/>
            </a:xfrm>
          </p:grpSpPr>
          <p:sp>
            <p:nvSpPr>
              <p:cNvPr id="53" name="テキスト ボックス 52"/>
              <p:cNvSpPr txBox="1"/>
              <p:nvPr/>
            </p:nvSpPr>
            <p:spPr>
              <a:xfrm>
                <a:off x="3828341" y="1611864"/>
                <a:ext cx="548869" cy="390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463" dirty="0"/>
                  <a:t>1/1</a:t>
                </a:r>
                <a:endParaRPr lang="ja-JP" altLang="en-US" sz="1463" dirty="0"/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3828341" y="1388891"/>
                <a:ext cx="748134" cy="421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625" b="1" dirty="0"/>
                  <a:t>2020</a:t>
                </a:r>
                <a:endParaRPr lang="ja-JP" altLang="en-US" sz="1625" b="1" dirty="0"/>
              </a:p>
            </p:txBody>
          </p:sp>
        </p:grpSp>
      </p:grpSp>
      <p:grpSp>
        <p:nvGrpSpPr>
          <p:cNvPr id="82" name="グループ化 81"/>
          <p:cNvGrpSpPr/>
          <p:nvPr/>
        </p:nvGrpSpPr>
        <p:grpSpPr>
          <a:xfrm>
            <a:off x="304713" y="1990251"/>
            <a:ext cx="9198330" cy="3276373"/>
            <a:chOff x="686085" y="2686035"/>
            <a:chExt cx="11321022" cy="4032460"/>
          </a:xfrm>
        </p:grpSpPr>
        <p:grpSp>
          <p:nvGrpSpPr>
            <p:cNvPr id="81" name="グループ化 80"/>
            <p:cNvGrpSpPr/>
            <p:nvPr/>
          </p:nvGrpSpPr>
          <p:grpSpPr>
            <a:xfrm>
              <a:off x="686085" y="2686035"/>
              <a:ext cx="11321022" cy="4032460"/>
              <a:chOff x="636720" y="1856696"/>
              <a:chExt cx="11321022" cy="4032460"/>
            </a:xfrm>
          </p:grpSpPr>
          <p:sp>
            <p:nvSpPr>
              <p:cNvPr id="22" name="フローチャート: 処理 21"/>
              <p:cNvSpPr/>
              <p:nvPr/>
            </p:nvSpPr>
            <p:spPr>
              <a:xfrm>
                <a:off x="5741044" y="1856696"/>
                <a:ext cx="1080000" cy="864000"/>
              </a:xfrm>
              <a:prstGeom prst="flowChartProcess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ts val="2031"/>
                  </a:lnSpc>
                </a:pPr>
                <a:endParaRPr lang="ja-JP" altLang="en-US" sz="195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636720" y="3234980"/>
                <a:ext cx="1862049" cy="482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1950" b="1" dirty="0"/>
                  <a:t>taxable sales</a:t>
                </a:r>
                <a:endParaRPr lang="ja-JP" altLang="en-US" sz="1950" b="1" dirty="0"/>
              </a:p>
            </p:txBody>
          </p:sp>
          <p:grpSp>
            <p:nvGrpSpPr>
              <p:cNvPr id="80" name="グループ化 79"/>
              <p:cNvGrpSpPr/>
              <p:nvPr/>
            </p:nvGrpSpPr>
            <p:grpSpPr>
              <a:xfrm>
                <a:off x="1925636" y="1856696"/>
                <a:ext cx="10032106" cy="4032460"/>
                <a:chOff x="1925636" y="1856696"/>
                <a:chExt cx="10032106" cy="4032460"/>
              </a:xfrm>
            </p:grpSpPr>
            <p:grpSp>
              <p:nvGrpSpPr>
                <p:cNvPr id="79" name="グループ化 78"/>
                <p:cNvGrpSpPr/>
                <p:nvPr/>
              </p:nvGrpSpPr>
              <p:grpSpPr>
                <a:xfrm>
                  <a:off x="1925636" y="3023531"/>
                  <a:ext cx="7083610" cy="2865625"/>
                  <a:chOff x="1925636" y="3023531"/>
                  <a:chExt cx="7083610" cy="2865625"/>
                </a:xfrm>
              </p:grpSpPr>
              <p:sp>
                <p:nvSpPr>
                  <p:cNvPr id="41" name="テキスト ボックス 40"/>
                  <p:cNvSpPr txBox="1"/>
                  <p:nvPr/>
                </p:nvSpPr>
                <p:spPr>
                  <a:xfrm>
                    <a:off x="1925636" y="4096546"/>
                    <a:ext cx="2783247" cy="88931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>
                      <a:lnSpc>
                        <a:spcPts val="1625"/>
                      </a:lnSpc>
                    </a:pPr>
                    <a:r>
                      <a:rPr lang="en-US" altLang="ja-JP" sz="1950" b="1" dirty="0"/>
                      <a:t>taxable sales</a:t>
                    </a:r>
                  </a:p>
                  <a:p>
                    <a:pPr algn="ctr">
                      <a:lnSpc>
                        <a:spcPts val="1625"/>
                      </a:lnSpc>
                    </a:pPr>
                    <a:r>
                      <a:rPr lang="en-US" altLang="ja-JP" sz="1950" b="1" dirty="0">
                        <a:solidFill>
                          <a:srgbClr val="FF0000"/>
                        </a:solidFill>
                      </a:rPr>
                      <a:t>and</a:t>
                    </a:r>
                    <a:r>
                      <a:rPr lang="en-US" altLang="ja-JP" sz="1950" b="1" dirty="0"/>
                      <a:t> total amount of</a:t>
                    </a:r>
                  </a:p>
                  <a:p>
                    <a:pPr algn="ctr">
                      <a:lnSpc>
                        <a:spcPts val="1625"/>
                      </a:lnSpc>
                    </a:pPr>
                    <a:r>
                      <a:rPr lang="en-US" altLang="ja-JP" sz="1950" b="1" dirty="0"/>
                      <a:t>salary payment</a:t>
                    </a:r>
                    <a:endParaRPr lang="ja-JP" altLang="en-US" sz="1950" b="1" dirty="0"/>
                  </a:p>
                </p:txBody>
              </p:sp>
              <p:grpSp>
                <p:nvGrpSpPr>
                  <p:cNvPr id="57" name="グループ化 56"/>
                  <p:cNvGrpSpPr/>
                  <p:nvPr/>
                </p:nvGrpSpPr>
                <p:grpSpPr>
                  <a:xfrm>
                    <a:off x="4625015" y="5109038"/>
                    <a:ext cx="1099946" cy="780118"/>
                    <a:chOff x="4646857" y="5541664"/>
                    <a:chExt cx="1099946" cy="780118"/>
                  </a:xfrm>
                </p:grpSpPr>
                <p:sp>
                  <p:nvSpPr>
                    <p:cNvPr id="51" name="角丸四角形 50"/>
                    <p:cNvSpPr/>
                    <p:nvPr/>
                  </p:nvSpPr>
                  <p:spPr>
                    <a:xfrm>
                      <a:off x="4666749" y="5541664"/>
                      <a:ext cx="1080000" cy="719999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463"/>
                    </a:p>
                  </p:txBody>
                </p:sp>
                <p:sp>
                  <p:nvSpPr>
                    <p:cNvPr id="55" name="テキスト ボックス 54"/>
                    <p:cNvSpPr txBox="1"/>
                    <p:nvPr/>
                  </p:nvSpPr>
                  <p:spPr>
                    <a:xfrm>
                      <a:off x="4646857" y="5592587"/>
                      <a:ext cx="1099946" cy="72919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ja-JP" sz="1625" dirty="0"/>
                        <a:t>JPY 10M</a:t>
                      </a:r>
                    </a:p>
                    <a:p>
                      <a:pPr algn="ctr"/>
                      <a:r>
                        <a:rPr lang="en-US" altLang="ja-JP" sz="1625" dirty="0"/>
                        <a:t>or less</a:t>
                      </a:r>
                      <a:endParaRPr lang="ja-JP" altLang="en-US" sz="1625" dirty="0"/>
                    </a:p>
                  </p:txBody>
                </p:sp>
              </p:grpSp>
              <p:grpSp>
                <p:nvGrpSpPr>
                  <p:cNvPr id="66" name="グループ化 65"/>
                  <p:cNvGrpSpPr/>
                  <p:nvPr/>
                </p:nvGrpSpPr>
                <p:grpSpPr>
                  <a:xfrm>
                    <a:off x="6818876" y="5109038"/>
                    <a:ext cx="2160000" cy="720000"/>
                    <a:chOff x="2503665" y="2967995"/>
                    <a:chExt cx="2160000" cy="720000"/>
                  </a:xfrm>
                  <a:noFill/>
                </p:grpSpPr>
                <p:sp>
                  <p:nvSpPr>
                    <p:cNvPr id="67" name="角丸四角形 66"/>
                    <p:cNvSpPr/>
                    <p:nvPr/>
                  </p:nvSpPr>
                  <p:spPr>
                    <a:xfrm>
                      <a:off x="2503665" y="2967995"/>
                      <a:ext cx="2160000" cy="720000"/>
                    </a:xfrm>
                    <a:prstGeom prst="roundRect">
                      <a:avLst/>
                    </a:prstGeom>
                    <a:grp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463"/>
                    </a:p>
                  </p:txBody>
                </p:sp>
                <p:sp>
                  <p:nvSpPr>
                    <p:cNvPr id="68" name="テキスト ボックス 67"/>
                    <p:cNvSpPr txBox="1"/>
                    <p:nvPr/>
                  </p:nvSpPr>
                  <p:spPr>
                    <a:xfrm>
                      <a:off x="2628759" y="3088678"/>
                      <a:ext cx="1886197" cy="482972"/>
                    </a:xfrm>
                    <a:prstGeom prst="rect">
                      <a:avLst/>
                    </a:prstGeom>
                    <a:grp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n-US" altLang="ja-JP" sz="1950" dirty="0"/>
                        <a:t>non-taxpayer</a:t>
                      </a:r>
                      <a:endParaRPr lang="ja-JP" altLang="en-US" sz="1950" dirty="0"/>
                    </a:p>
                  </p:txBody>
                </p:sp>
              </p:grpSp>
              <p:grpSp>
                <p:nvGrpSpPr>
                  <p:cNvPr id="78" name="グループ化 77"/>
                  <p:cNvGrpSpPr/>
                  <p:nvPr/>
                </p:nvGrpSpPr>
                <p:grpSpPr>
                  <a:xfrm>
                    <a:off x="2503665" y="3023531"/>
                    <a:ext cx="6505581" cy="1781014"/>
                    <a:chOff x="2503665" y="3023531"/>
                    <a:chExt cx="6505581" cy="1781014"/>
                  </a:xfrm>
                </p:grpSpPr>
                <p:grpSp>
                  <p:nvGrpSpPr>
                    <p:cNvPr id="59" name="グループ化 58"/>
                    <p:cNvGrpSpPr/>
                    <p:nvPr/>
                  </p:nvGrpSpPr>
                  <p:grpSpPr>
                    <a:xfrm>
                      <a:off x="2503665" y="3023531"/>
                      <a:ext cx="2160000" cy="790750"/>
                      <a:chOff x="2503665" y="3023531"/>
                      <a:chExt cx="2160000" cy="790750"/>
                    </a:xfrm>
                  </p:grpSpPr>
                  <p:sp>
                    <p:nvSpPr>
                      <p:cNvPr id="34" name="角丸四角形 33"/>
                      <p:cNvSpPr/>
                      <p:nvPr/>
                    </p:nvSpPr>
                    <p:spPr>
                      <a:xfrm>
                        <a:off x="2503665" y="3050745"/>
                        <a:ext cx="2160000" cy="720000"/>
                      </a:xfrm>
                      <a:prstGeom prst="round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ja-JP" altLang="en-US" sz="1463"/>
                      </a:p>
                    </p:txBody>
                  </p:sp>
                  <p:sp>
                    <p:nvSpPr>
                      <p:cNvPr id="35" name="テキスト ボックス 34"/>
                      <p:cNvSpPr txBox="1"/>
                      <p:nvPr/>
                    </p:nvSpPr>
                    <p:spPr>
                      <a:xfrm>
                        <a:off x="2629999" y="3023531"/>
                        <a:ext cx="1741385" cy="79075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1950" b="1" dirty="0">
                            <a:solidFill>
                              <a:srgbClr val="FF0000"/>
                            </a:solidFill>
                          </a:rPr>
                          <a:t>over</a:t>
                        </a:r>
                        <a:r>
                          <a:rPr lang="en-US" altLang="ja-JP" sz="1950" dirty="0"/>
                          <a:t> </a:t>
                        </a:r>
                        <a:r>
                          <a:rPr lang="en-US" altLang="ja-JP" sz="1625" dirty="0"/>
                          <a:t>JPY 10M</a:t>
                        </a:r>
                      </a:p>
                      <a:p>
                        <a:pPr algn="ctr"/>
                        <a:r>
                          <a:rPr lang="en-US" altLang="ja-JP" sz="1625" dirty="0"/>
                          <a:t>(</a:t>
                        </a:r>
                        <a:r>
                          <a:rPr lang="ja-JP" altLang="en-US" sz="1625" dirty="0"/>
                          <a:t>€</a:t>
                        </a:r>
                        <a:r>
                          <a:rPr lang="en-US" altLang="ja-JP" sz="1625" dirty="0"/>
                          <a:t>69000</a:t>
                        </a:r>
                        <a:r>
                          <a:rPr lang="ja-JP" altLang="en-US" sz="1625" dirty="0"/>
                          <a:t>）</a:t>
                        </a:r>
                      </a:p>
                    </p:txBody>
                  </p:sp>
                </p:grpSp>
                <p:grpSp>
                  <p:nvGrpSpPr>
                    <p:cNvPr id="56" name="グループ化 55"/>
                    <p:cNvGrpSpPr/>
                    <p:nvPr/>
                  </p:nvGrpSpPr>
                  <p:grpSpPr>
                    <a:xfrm>
                      <a:off x="4631926" y="4013796"/>
                      <a:ext cx="1108306" cy="790749"/>
                      <a:chOff x="4631926" y="4331421"/>
                      <a:chExt cx="1108306" cy="790749"/>
                    </a:xfrm>
                  </p:grpSpPr>
                  <p:sp>
                    <p:nvSpPr>
                      <p:cNvPr id="38" name="角丸四角形 37"/>
                      <p:cNvSpPr/>
                      <p:nvPr/>
                    </p:nvSpPr>
                    <p:spPr>
                      <a:xfrm>
                        <a:off x="4660232" y="4369356"/>
                        <a:ext cx="1080000" cy="720000"/>
                      </a:xfrm>
                      <a:prstGeom prst="round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ja-JP" altLang="en-US" sz="1463"/>
                      </a:p>
                    </p:txBody>
                  </p:sp>
                  <p:sp>
                    <p:nvSpPr>
                      <p:cNvPr id="44" name="テキスト ボックス 43"/>
                      <p:cNvSpPr txBox="1"/>
                      <p:nvPr/>
                    </p:nvSpPr>
                    <p:spPr>
                      <a:xfrm>
                        <a:off x="4631926" y="4331421"/>
                        <a:ext cx="1099945" cy="79074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1950" b="1" dirty="0">
                            <a:solidFill>
                              <a:srgbClr val="FF0000"/>
                            </a:solidFill>
                          </a:rPr>
                          <a:t>over</a:t>
                        </a:r>
                        <a:endParaRPr lang="en-US" altLang="ja-JP" sz="1950" dirty="0"/>
                      </a:p>
                      <a:p>
                        <a:pPr algn="ctr"/>
                        <a:r>
                          <a:rPr lang="en-US" altLang="ja-JP" sz="1625" dirty="0"/>
                          <a:t>JPY 10M</a:t>
                        </a:r>
                        <a:endParaRPr lang="ja-JP" altLang="en-US" sz="1625" dirty="0"/>
                      </a:p>
                    </p:txBody>
                  </p:sp>
                </p:grpSp>
                <p:sp>
                  <p:nvSpPr>
                    <p:cNvPr id="58" name="右矢印 57"/>
                    <p:cNvSpPr/>
                    <p:nvPr/>
                  </p:nvSpPr>
                  <p:spPr>
                    <a:xfrm>
                      <a:off x="4766455" y="3222261"/>
                      <a:ext cx="1980000" cy="360000"/>
                    </a:xfrm>
                    <a:prstGeom prst="rightArrow">
                      <a:avLst/>
                    </a:prstGeom>
                    <a:solidFill>
                      <a:srgbClr val="92D05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463"/>
                    </a:p>
                  </p:txBody>
                </p:sp>
                <p:grpSp>
                  <p:nvGrpSpPr>
                    <p:cNvPr id="60" name="グループ化 59"/>
                    <p:cNvGrpSpPr/>
                    <p:nvPr/>
                  </p:nvGrpSpPr>
                  <p:grpSpPr>
                    <a:xfrm>
                      <a:off x="6849246" y="3055906"/>
                      <a:ext cx="2160000" cy="720000"/>
                      <a:chOff x="2503665" y="3050745"/>
                      <a:chExt cx="2160000" cy="720000"/>
                    </a:xfrm>
                    <a:solidFill>
                      <a:schemeClr val="accent1">
                        <a:lumMod val="20000"/>
                        <a:lumOff val="80000"/>
                      </a:schemeClr>
                    </a:solidFill>
                  </p:grpSpPr>
                  <p:sp>
                    <p:nvSpPr>
                      <p:cNvPr id="61" name="角丸四角形 60"/>
                      <p:cNvSpPr/>
                      <p:nvPr/>
                    </p:nvSpPr>
                    <p:spPr>
                      <a:xfrm>
                        <a:off x="2503665" y="3050745"/>
                        <a:ext cx="2160000" cy="720000"/>
                      </a:xfrm>
                      <a:prstGeom prst="roundRect">
                        <a:avLst/>
                      </a:pr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ja-JP" altLang="en-US" sz="1463"/>
                      </a:p>
                    </p:txBody>
                  </p:sp>
                  <p:sp>
                    <p:nvSpPr>
                      <p:cNvPr id="62" name="テキスト ボックス 61"/>
                      <p:cNvSpPr txBox="1"/>
                      <p:nvPr/>
                    </p:nvSpPr>
                    <p:spPr>
                      <a:xfrm>
                        <a:off x="2918778" y="3171429"/>
                        <a:ext cx="1306158" cy="482972"/>
                      </a:xfrm>
                      <a:prstGeom prst="rect">
                        <a:avLst/>
                      </a:prstGeom>
                      <a:grp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1950" dirty="0"/>
                          <a:t>taxpayer</a:t>
                        </a:r>
                        <a:endParaRPr lang="ja-JP" altLang="en-US" sz="1950" dirty="0"/>
                      </a:p>
                    </p:txBody>
                  </p:sp>
                </p:grpSp>
                <p:grpSp>
                  <p:nvGrpSpPr>
                    <p:cNvPr id="63" name="グループ化 62"/>
                    <p:cNvGrpSpPr/>
                    <p:nvPr/>
                  </p:nvGrpSpPr>
                  <p:grpSpPr>
                    <a:xfrm>
                      <a:off x="6814706" y="4018631"/>
                      <a:ext cx="2160000" cy="720000"/>
                      <a:chOff x="2503665" y="2934895"/>
                      <a:chExt cx="2160000" cy="720000"/>
                    </a:xfrm>
                    <a:solidFill>
                      <a:schemeClr val="accent1">
                        <a:lumMod val="20000"/>
                        <a:lumOff val="80000"/>
                      </a:schemeClr>
                    </a:solidFill>
                  </p:grpSpPr>
                  <p:sp>
                    <p:nvSpPr>
                      <p:cNvPr id="64" name="角丸四角形 63"/>
                      <p:cNvSpPr/>
                      <p:nvPr/>
                    </p:nvSpPr>
                    <p:spPr>
                      <a:xfrm>
                        <a:off x="2503665" y="2934895"/>
                        <a:ext cx="2160000" cy="720000"/>
                      </a:xfrm>
                      <a:prstGeom prst="roundRect">
                        <a:avLst/>
                      </a:pr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ja-JP" altLang="en-US" sz="1463"/>
                      </a:p>
                    </p:txBody>
                  </p:sp>
                  <p:sp>
                    <p:nvSpPr>
                      <p:cNvPr id="65" name="テキスト ボックス 64"/>
                      <p:cNvSpPr txBox="1"/>
                      <p:nvPr/>
                    </p:nvSpPr>
                    <p:spPr>
                      <a:xfrm>
                        <a:off x="2918778" y="3088678"/>
                        <a:ext cx="1306158" cy="482972"/>
                      </a:xfrm>
                      <a:prstGeom prst="rect">
                        <a:avLst/>
                      </a:prstGeom>
                      <a:grp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 algn="ctr"/>
                        <a:r>
                          <a:rPr lang="en-US" altLang="ja-JP" sz="1950" dirty="0"/>
                          <a:t>taxpayer</a:t>
                        </a:r>
                        <a:endParaRPr lang="ja-JP" altLang="en-US" sz="1950" dirty="0"/>
                      </a:p>
                    </p:txBody>
                  </p:sp>
                </p:grpSp>
                <p:sp>
                  <p:nvSpPr>
                    <p:cNvPr id="69" name="右矢印 68"/>
                    <p:cNvSpPr/>
                    <p:nvPr/>
                  </p:nvSpPr>
                  <p:spPr>
                    <a:xfrm>
                      <a:off x="5846063" y="4274079"/>
                      <a:ext cx="864000" cy="360000"/>
                    </a:xfrm>
                    <a:prstGeom prst="rightArrow">
                      <a:avLst/>
                    </a:prstGeom>
                    <a:solidFill>
                      <a:srgbClr val="FFC000"/>
                    </a:solidFill>
                    <a:ln w="190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ja-JP" altLang="en-US" sz="1463"/>
                    </a:p>
                  </p:txBody>
                </p:sp>
              </p:grpSp>
              <p:sp>
                <p:nvSpPr>
                  <p:cNvPr id="70" name="右矢印 69"/>
                  <p:cNvSpPr/>
                  <p:nvPr/>
                </p:nvSpPr>
                <p:spPr>
                  <a:xfrm>
                    <a:off x="5839891" y="5333905"/>
                    <a:ext cx="864000" cy="360000"/>
                  </a:xfrm>
                  <a:prstGeom prst="rightArrow">
                    <a:avLst/>
                  </a:prstGeom>
                  <a:noFill/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463"/>
                  </a:p>
                </p:txBody>
              </p:sp>
            </p:grpSp>
            <p:pic>
              <p:nvPicPr>
                <p:cNvPr id="74" name="図 73"/>
                <p:cNvPicPr>
                  <a:picLocks noChangeAspect="1"/>
                </p:cNvPicPr>
                <p:nvPr/>
              </p:nvPicPr>
              <p:blipFill>
                <a:blip r:embed="rId2">
                  <a:duotone>
                    <a:prstClr val="black"/>
                    <a:srgbClr val="FFCCFF">
                      <a:tint val="45000"/>
                      <a:satMod val="400000"/>
                    </a:srgb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461126" y="3064645"/>
                  <a:ext cx="2496616" cy="1681889"/>
                </a:xfrm>
                <a:prstGeom prst="rect">
                  <a:avLst/>
                </a:prstGeom>
              </p:spPr>
            </p:pic>
            <p:grpSp>
              <p:nvGrpSpPr>
                <p:cNvPr id="77" name="グループ化 76"/>
                <p:cNvGrpSpPr/>
                <p:nvPr/>
              </p:nvGrpSpPr>
              <p:grpSpPr>
                <a:xfrm>
                  <a:off x="2502488" y="1856696"/>
                  <a:ext cx="8634843" cy="3971262"/>
                  <a:chOff x="2502488" y="1856696"/>
                  <a:chExt cx="8634843" cy="3971262"/>
                </a:xfrm>
              </p:grpSpPr>
              <p:sp>
                <p:nvSpPr>
                  <p:cNvPr id="5" name="フローチャート: 処理 4"/>
                  <p:cNvSpPr/>
                  <p:nvPr/>
                </p:nvSpPr>
                <p:spPr>
                  <a:xfrm>
                    <a:off x="2502488" y="1858976"/>
                    <a:ext cx="2160000" cy="864000"/>
                  </a:xfrm>
                  <a:prstGeom prst="flowChartProcess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ja-JP" sz="1463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the base period</a:t>
                    </a:r>
                    <a:endParaRPr lang="ja-JP" altLang="en-US" sz="1463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8" name="フローチャート: 処理 7"/>
                  <p:cNvSpPr/>
                  <p:nvPr/>
                </p:nvSpPr>
                <p:spPr>
                  <a:xfrm>
                    <a:off x="4660232" y="1858976"/>
                    <a:ext cx="1080000" cy="864000"/>
                  </a:xfrm>
                  <a:prstGeom prst="flowChartProcess">
                    <a:avLst/>
                  </a:prstGeom>
                  <a:solidFill>
                    <a:schemeClr val="accent4">
                      <a:lumMod val="20000"/>
                      <a:lumOff val="80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lnSpc>
                        <a:spcPts val="1463"/>
                      </a:lnSpc>
                    </a:pPr>
                    <a:r>
                      <a:rPr lang="en-US" altLang="ja-JP" sz="1463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the specified period</a:t>
                    </a:r>
                    <a:endParaRPr lang="ja-JP" altLang="en-US" sz="1463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9" name="フローチャート: 処理 8"/>
                  <p:cNvSpPr/>
                  <p:nvPr/>
                </p:nvSpPr>
                <p:spPr>
                  <a:xfrm>
                    <a:off x="6814463" y="1858975"/>
                    <a:ext cx="2160000" cy="864000"/>
                  </a:xfrm>
                  <a:prstGeom prst="flowChartProcess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ja-JP" sz="1950" b="1" dirty="0">
                        <a:solidFill>
                          <a:srgbClr val="0070C0"/>
                        </a:solidFill>
                      </a:rPr>
                      <a:t>the current year</a:t>
                    </a:r>
                    <a:endParaRPr lang="ja-JP" altLang="en-US" sz="1950" b="1" dirty="0">
                      <a:solidFill>
                        <a:srgbClr val="0070C0"/>
                      </a:solidFill>
                    </a:endParaRPr>
                  </a:p>
                </p:txBody>
              </p:sp>
              <p:sp>
                <p:nvSpPr>
                  <p:cNvPr id="10" name="フローチャート: 処理 9"/>
                  <p:cNvSpPr/>
                  <p:nvPr/>
                </p:nvSpPr>
                <p:spPr>
                  <a:xfrm>
                    <a:off x="8977331" y="1856696"/>
                    <a:ext cx="2160000" cy="864000"/>
                  </a:xfrm>
                  <a:prstGeom prst="flowChartProcess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 sz="1950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p:txBody>
              </p:sp>
              <p:cxnSp>
                <p:nvCxnSpPr>
                  <p:cNvPr id="72" name="直線コネクタ 71"/>
                  <p:cNvCxnSpPr/>
                  <p:nvPr/>
                </p:nvCxnSpPr>
                <p:spPr>
                  <a:xfrm>
                    <a:off x="9392836" y="1869724"/>
                    <a:ext cx="0" cy="3062225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dash"/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76" name="図 75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duotone>
                      <a:schemeClr val="accent5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988755" y="5000968"/>
                    <a:ext cx="826990" cy="826990"/>
                  </a:xfrm>
                  <a:prstGeom prst="rect">
                    <a:avLst/>
                  </a:prstGeom>
                </p:spPr>
              </p:pic>
            </p:grpSp>
          </p:grpSp>
        </p:grpSp>
        <p:sp>
          <p:nvSpPr>
            <p:cNvPr id="75" name="テキスト ボックス 74"/>
            <p:cNvSpPr txBox="1"/>
            <p:nvPr/>
          </p:nvSpPr>
          <p:spPr>
            <a:xfrm>
              <a:off x="9865111" y="4317489"/>
              <a:ext cx="1964956" cy="667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63" dirty="0"/>
                <a:t>due date for</a:t>
              </a:r>
            </a:p>
            <a:p>
              <a:r>
                <a:rPr lang="en-US" altLang="ja-JP" sz="1463" dirty="0"/>
                <a:t>filing and payment</a:t>
              </a:r>
              <a:endParaRPr lang="ja-JP" altLang="en-US" sz="1463" dirty="0"/>
            </a:p>
          </p:txBody>
        </p:sp>
      </p:grp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F7C3E-FD5D-45F8-88EC-3DD8770EA72B}" type="slidenum">
              <a:rPr kumimoji="1" lang="ja-JP" altLang="en-US" smtClean="0"/>
              <a:t>8</a:t>
            </a:fld>
            <a:endParaRPr kumimoji="1" lang="ja-JP" altLang="en-US"/>
          </a:p>
        </p:txBody>
      </p: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31560A8B-8CB2-4052-865D-AC54E84C95A0}"/>
              </a:ext>
            </a:extLst>
          </p:cNvPr>
          <p:cNvCxnSpPr/>
          <p:nvPr/>
        </p:nvCxnSpPr>
        <p:spPr>
          <a:xfrm flipV="1">
            <a:off x="105229" y="1306240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57FDAA58-4657-4748-B7EC-4776399082D5}"/>
              </a:ext>
            </a:extLst>
          </p:cNvPr>
          <p:cNvCxnSpPr/>
          <p:nvPr/>
        </p:nvCxnSpPr>
        <p:spPr>
          <a:xfrm>
            <a:off x="96773" y="6336755"/>
            <a:ext cx="9695543" cy="14515"/>
          </a:xfrm>
          <a:prstGeom prst="line">
            <a:avLst/>
          </a:prstGeom>
          <a:ln w="9525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098CA358-7ADD-4F62-968B-7DD185F011CC}"/>
              </a:ext>
            </a:extLst>
          </p:cNvPr>
          <p:cNvGrpSpPr/>
          <p:nvPr/>
        </p:nvGrpSpPr>
        <p:grpSpPr>
          <a:xfrm>
            <a:off x="304713" y="164265"/>
            <a:ext cx="6131956" cy="1041477"/>
            <a:chOff x="895054" y="166706"/>
            <a:chExt cx="6131956" cy="1041477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7FC05C14-49D9-4826-978F-94CA7AF53FF0}"/>
                </a:ext>
              </a:extLst>
            </p:cNvPr>
            <p:cNvSpPr/>
            <p:nvPr/>
          </p:nvSpPr>
          <p:spPr>
            <a:xfrm>
              <a:off x="895054" y="166706"/>
              <a:ext cx="6131956" cy="10414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正方形/長方形 86">
              <a:extLst>
                <a:ext uri="{FF2B5EF4-FFF2-40B4-BE49-F238E27FC236}">
                  <a16:creationId xmlns:a16="http://schemas.microsoft.com/office/drawing/2014/main" id="{4C1903C8-6450-41D2-8316-A3D535819B03}"/>
                </a:ext>
              </a:extLst>
            </p:cNvPr>
            <p:cNvSpPr/>
            <p:nvPr/>
          </p:nvSpPr>
          <p:spPr>
            <a:xfrm>
              <a:off x="2123227" y="288707"/>
              <a:ext cx="4680000" cy="749860"/>
            </a:xfrm>
            <a:prstGeom prst="rect">
              <a:avLst/>
            </a:prstGeom>
            <a:pattFill prst="dotGrid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F</a:t>
              </a:r>
              <a:r>
                <a:rPr kumimoji="1"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iling and payments</a:t>
              </a:r>
            </a:p>
            <a:p>
              <a:pPr algn="ctr"/>
              <a:r>
                <a:rPr lang="ja-JP" altLang="en-US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～</a:t>
              </a:r>
              <a:r>
                <a:rPr lang="en-US" altLang="ja-JP" sz="2800" b="1" dirty="0">
                  <a:solidFill>
                    <a:schemeClr val="accent5"/>
                  </a:solidFill>
                  <a:latin typeface="Arial Black" panose="020B0A04020102020204" pitchFamily="34" charset="0"/>
                  <a:ea typeface="HGS創英角ﾎﾟｯﾌﾟ体" panose="040B0A00000000000000" pitchFamily="50" charset="-128"/>
                </a:rPr>
                <a:t>taxpayer</a:t>
              </a:r>
              <a:endParaRPr kumimoji="1" lang="ja-JP" altLang="en-US" sz="2800" b="1" dirty="0">
                <a:solidFill>
                  <a:schemeClr val="accent5"/>
                </a:solidFill>
                <a:latin typeface="Arial Black" panose="020B0A04020102020204" pitchFamily="34" charset="0"/>
                <a:ea typeface="HGS創英角ﾎﾟｯﾌﾟ体" panose="040B0A00000000000000" pitchFamily="50" charset="-128"/>
              </a:endParaRPr>
            </a:p>
          </p:txBody>
        </p:sp>
        <p:grpSp>
          <p:nvGrpSpPr>
            <p:cNvPr id="88" name="グループ化 87">
              <a:extLst>
                <a:ext uri="{FF2B5EF4-FFF2-40B4-BE49-F238E27FC236}">
                  <a16:creationId xmlns:a16="http://schemas.microsoft.com/office/drawing/2014/main" id="{F7DF7899-0100-4E8E-B930-3FD9C985890E}"/>
                </a:ext>
              </a:extLst>
            </p:cNvPr>
            <p:cNvGrpSpPr/>
            <p:nvPr/>
          </p:nvGrpSpPr>
          <p:grpSpPr>
            <a:xfrm>
              <a:off x="1096168" y="288438"/>
              <a:ext cx="830677" cy="765457"/>
              <a:chOff x="1096168" y="288438"/>
              <a:chExt cx="830677" cy="765457"/>
            </a:xfrm>
          </p:grpSpPr>
          <p:grpSp>
            <p:nvGrpSpPr>
              <p:cNvPr id="89" name="グループ化 88">
                <a:extLst>
                  <a:ext uri="{FF2B5EF4-FFF2-40B4-BE49-F238E27FC236}">
                    <a16:creationId xmlns:a16="http://schemas.microsoft.com/office/drawing/2014/main" id="{3858C0F6-245E-438D-BB94-E62EAD0083DC}"/>
                  </a:ext>
                </a:extLst>
              </p:cNvPr>
              <p:cNvGrpSpPr/>
              <p:nvPr/>
            </p:nvGrpSpPr>
            <p:grpSpPr>
              <a:xfrm>
                <a:off x="1124122" y="288438"/>
                <a:ext cx="748221" cy="765457"/>
                <a:chOff x="4644008" y="358401"/>
                <a:chExt cx="808451" cy="808451"/>
              </a:xfrm>
            </p:grpSpPr>
            <p:sp>
              <p:nvSpPr>
                <p:cNvPr id="91" name="円/楕円 38">
                  <a:extLst>
                    <a:ext uri="{FF2B5EF4-FFF2-40B4-BE49-F238E27FC236}">
                      <a16:creationId xmlns:a16="http://schemas.microsoft.com/office/drawing/2014/main" id="{3325842C-700F-4D03-A881-D512F699D06C}"/>
                    </a:ext>
                  </a:extLst>
                </p:cNvPr>
                <p:cNvSpPr/>
                <p:nvPr/>
              </p:nvSpPr>
              <p:spPr>
                <a:xfrm>
                  <a:off x="4644008" y="358401"/>
                  <a:ext cx="808451" cy="808451"/>
                </a:xfrm>
                <a:prstGeom prst="ellipse">
                  <a:avLst/>
                </a:prstGeom>
                <a:gradFill>
                  <a:gsLst>
                    <a:gs pos="0">
                      <a:schemeClr val="accent5">
                        <a:lumMod val="60000"/>
                        <a:lumOff val="40000"/>
                      </a:schemeClr>
                    </a:gs>
                    <a:gs pos="100000">
                      <a:schemeClr val="accent5">
                        <a:lumMod val="75000"/>
                      </a:schemeClr>
                    </a:gs>
                  </a:gsLst>
                  <a:lin ang="16200000" scaled="0"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2" name="円/楕円 39">
                  <a:extLst>
                    <a:ext uri="{FF2B5EF4-FFF2-40B4-BE49-F238E27FC236}">
                      <a16:creationId xmlns:a16="http://schemas.microsoft.com/office/drawing/2014/main" id="{EF46455A-2216-4745-979F-20EE0A59075E}"/>
                    </a:ext>
                  </a:extLst>
                </p:cNvPr>
                <p:cNvSpPr/>
                <p:nvPr/>
              </p:nvSpPr>
              <p:spPr>
                <a:xfrm>
                  <a:off x="4746789" y="376376"/>
                  <a:ext cx="604590" cy="433320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chemeClr val="bg1">
                        <a:lumMod val="74000"/>
                        <a:lumOff val="26000"/>
                        <a:alpha val="85000"/>
                      </a:schemeClr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円/楕円 40">
                  <a:extLst>
                    <a:ext uri="{FF2B5EF4-FFF2-40B4-BE49-F238E27FC236}">
                      <a16:creationId xmlns:a16="http://schemas.microsoft.com/office/drawing/2014/main" id="{80391DE6-8A15-41FE-82A2-A98BE01947F1}"/>
                    </a:ext>
                  </a:extLst>
                </p:cNvPr>
                <p:cNvSpPr/>
                <p:nvPr/>
              </p:nvSpPr>
              <p:spPr>
                <a:xfrm rot="10800000">
                  <a:off x="4746788" y="708336"/>
                  <a:ext cx="636282" cy="453018"/>
                </a:xfrm>
                <a:prstGeom prst="ellipse">
                  <a:avLst/>
                </a:prstGeom>
                <a:gradFill>
                  <a:gsLst>
                    <a:gs pos="0">
                      <a:schemeClr val="bg1">
                        <a:lumMod val="98000"/>
                        <a:alpha val="0"/>
                      </a:schemeClr>
                    </a:gs>
                    <a:gs pos="100000">
                      <a:srgbClr val="276B7D"/>
                    </a:gs>
                  </a:gsLst>
                  <a:lin ang="162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317116A4-8AD1-45CE-B278-6BA739416B57}"/>
                  </a:ext>
                </a:extLst>
              </p:cNvPr>
              <p:cNvSpPr txBox="1"/>
              <p:nvPr/>
            </p:nvSpPr>
            <p:spPr>
              <a:xfrm>
                <a:off x="1096168" y="467791"/>
                <a:ext cx="830677" cy="400110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Ⅲ-</a:t>
                </a:r>
                <a:r>
                  <a:rPr lang="ja-JP" altLang="en-US" sz="2000" b="1" dirty="0">
                    <a:solidFill>
                      <a:schemeClr val="bg1"/>
                    </a:solidFill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２</a:t>
                </a:r>
                <a:endParaRPr kumimoji="1" lang="ja-JP" altLang="en-US" sz="2000" b="1" dirty="0">
                  <a:solidFill>
                    <a:schemeClr val="bg1"/>
                  </a:solidFill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endParaRPr>
              </a:p>
            </p:txBody>
          </p:sp>
        </p:grpSp>
      </p:grpSp>
      <p:sp>
        <p:nvSpPr>
          <p:cNvPr id="84" name="角丸四角形 83"/>
          <p:cNvSpPr/>
          <p:nvPr/>
        </p:nvSpPr>
        <p:spPr>
          <a:xfrm>
            <a:off x="1826818" y="5424357"/>
            <a:ext cx="2628000" cy="585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63" dirty="0">
                <a:solidFill>
                  <a:schemeClr val="tx1"/>
                </a:solidFill>
                <a:latin typeface="Arial Black" panose="020B0A04020102020204" pitchFamily="34" charset="0"/>
              </a:rPr>
              <a:t>Newly established companies</a:t>
            </a:r>
            <a:endParaRPr lang="ja-JP" altLang="en-US" sz="1463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94" name="右矢印 93"/>
          <p:cNvSpPr/>
          <p:nvPr/>
        </p:nvSpPr>
        <p:spPr>
          <a:xfrm>
            <a:off x="4532289" y="5598586"/>
            <a:ext cx="702000" cy="292500"/>
          </a:xfrm>
          <a:prstGeom prst="rightArrow">
            <a:avLst/>
          </a:prstGeom>
          <a:solidFill>
            <a:srgbClr val="F09788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5" name="角丸四角形 94"/>
          <p:cNvSpPr/>
          <p:nvPr/>
        </p:nvSpPr>
        <p:spPr>
          <a:xfrm>
            <a:off x="5324129" y="5418407"/>
            <a:ext cx="1755000" cy="585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707457" y="5514699"/>
            <a:ext cx="1061253" cy="3924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950" dirty="0"/>
              <a:t>taxpayer</a:t>
            </a:r>
            <a:endParaRPr lang="ja-JP" altLang="en-US" sz="195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31075" y="5949619"/>
            <a:ext cx="6943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Its paid-in capital at the beginning of the fiscal year is JPY 10M or more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30638894"/>
      </p:ext>
    </p:extLst>
  </p:cSld>
  <p:clrMapOvr>
    <a:masterClrMapping/>
  </p:clrMapOvr>
</p:sld>
</file>

<file path=ppt/theme/theme1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TM02900743[[fn=オーガニック]]</Template>
  <TotalTime>2278</TotalTime>
  <Words>1025</Words>
  <Application>Microsoft Office PowerPoint</Application>
  <PresentationFormat>A4 210 x 297 mm</PresentationFormat>
  <Paragraphs>296</Paragraphs>
  <Slides>16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16</vt:i4>
      </vt:variant>
    </vt:vector>
  </HeadingPairs>
  <TitlesOfParts>
    <vt:vector size="27" baseType="lpstr">
      <vt:lpstr>HGS創英角ﾎﾟｯﾌﾟ体</vt:lpstr>
      <vt:lpstr>HG創英角ｺﾞｼｯｸUB</vt:lpstr>
      <vt:lpstr>HG創英角ﾎﾟｯﾌﾟ体</vt:lpstr>
      <vt:lpstr>Arial</vt:lpstr>
      <vt:lpstr>Arial Black</vt:lpstr>
      <vt:lpstr>Calibri</vt:lpstr>
      <vt:lpstr>Calibri Light</vt:lpstr>
      <vt:lpstr>Wingdings 2</vt:lpstr>
      <vt:lpstr>1_HDOfficeLightV0</vt:lpstr>
      <vt:lpstr>2_HDOfficeLightV0</vt:lpstr>
      <vt:lpstr>Office テーマ</vt:lpstr>
      <vt:lpstr>Overview of Japan’s Consumption Tax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Consumption Tax in Japan (Ctax)</dc:title>
  <dc:creator>owner</dc:creator>
  <cp:lastModifiedBy>WS034</cp:lastModifiedBy>
  <cp:revision>214</cp:revision>
  <cp:lastPrinted>2022-11-23T08:08:24Z</cp:lastPrinted>
  <dcterms:created xsi:type="dcterms:W3CDTF">2016-08-06T05:48:41Z</dcterms:created>
  <dcterms:modified xsi:type="dcterms:W3CDTF">2022-11-29T11:16:42Z</dcterms:modified>
</cp:coreProperties>
</file>